
<file path=[Content_Types].xml><?xml version="1.0" encoding="utf-8"?>
<Types xmlns="http://schemas.openxmlformats.org/package/2006/content-types">
  <Default Extension="crdownload" ContentType="image/png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16"/>
  </p:notesMasterIdLst>
  <p:sldIdLst>
    <p:sldId id="301" r:id="rId2"/>
    <p:sldId id="303" r:id="rId3"/>
    <p:sldId id="302" r:id="rId4"/>
    <p:sldId id="305" r:id="rId5"/>
    <p:sldId id="317" r:id="rId6"/>
    <p:sldId id="322" r:id="rId7"/>
    <p:sldId id="308" r:id="rId8"/>
    <p:sldId id="315" r:id="rId9"/>
    <p:sldId id="310" r:id="rId10"/>
    <p:sldId id="318" r:id="rId11"/>
    <p:sldId id="311" r:id="rId12"/>
    <p:sldId id="323" r:id="rId13"/>
    <p:sldId id="324" r:id="rId14"/>
    <p:sldId id="321" r:id="rId15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7"/>
      <p:boldItalic r:id="rId18"/>
    </p:embeddedFont>
    <p:embeddedFont>
      <p:font typeface="Montserrat SemiBold" panose="00000700000000000000" pitchFamily="2" charset="0"/>
      <p:regular r:id="rId19"/>
      <p:bold r:id="rId20"/>
      <p:italic r:id="rId21"/>
      <p:boldItalic r:id="rId22"/>
    </p:embeddedFont>
    <p:embeddedFont>
      <p:font typeface="Overpass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S FERMINO DE SOUZA" initials="TFDS" lastIdx="2" clrIdx="0">
    <p:extLst>
      <p:ext uri="{19B8F6BF-5375-455C-9EA6-DF929625EA0E}">
        <p15:presenceInfo xmlns:p15="http://schemas.microsoft.com/office/powerpoint/2012/main" userId="S::tais.souza59@etec.sp.gov.br::48679aeb-7575-44de-9966-fd42ceea3a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6EC"/>
    <a:srgbClr val="25A9EE"/>
    <a:srgbClr val="FDFDFD"/>
    <a:srgbClr val="FC7474"/>
    <a:srgbClr val="FB5757"/>
    <a:srgbClr val="AB79F8"/>
    <a:srgbClr val="836FFF"/>
    <a:srgbClr val="9FD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295C8A-7981-4E2F-A845-584EE7129FD5}">
  <a:tblStyle styleId="{28295C8A-7981-4E2F-A845-584EE7129F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E85E72-A252-4C35-B5A3-213B727590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72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67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234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486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156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168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622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92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680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72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732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61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361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57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443000"/>
            <a:ext cx="6210000" cy="17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425" y="3722944"/>
            <a:ext cx="30063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ctrTitle"/>
          </p:nvPr>
        </p:nvSpPr>
        <p:spPr>
          <a:xfrm flipH="1">
            <a:off x="1578351" y="2861975"/>
            <a:ext cx="16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1"/>
          </p:nvPr>
        </p:nvSpPr>
        <p:spPr>
          <a:xfrm flipH="1">
            <a:off x="1587599" y="1891350"/>
            <a:ext cx="2023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ctrTitle" idx="2"/>
          </p:nvPr>
        </p:nvSpPr>
        <p:spPr>
          <a:xfrm flipH="1">
            <a:off x="6228549" y="2861975"/>
            <a:ext cx="133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3"/>
          </p:nvPr>
        </p:nvSpPr>
        <p:spPr>
          <a:xfrm flipH="1">
            <a:off x="5542123" y="1891350"/>
            <a:ext cx="20235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/>
          </p:nvPr>
        </p:nvSpPr>
        <p:spPr>
          <a:xfrm>
            <a:off x="618974" y="278538"/>
            <a:ext cx="7853400" cy="7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Light"/>
              <a:buChar char="●"/>
              <a:defRPr sz="1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jp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jp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3.png"/><Relationship Id="rId5" Type="http://schemas.openxmlformats.org/officeDocument/2006/relationships/image" Target="../media/image59.svg"/><Relationship Id="rId10" Type="http://schemas.openxmlformats.org/officeDocument/2006/relationships/image" Target="../media/image62.crdownload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sv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39.svg"/><Relationship Id="rId3" Type="http://schemas.openxmlformats.org/officeDocument/2006/relationships/image" Target="../media/image3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32" Type="http://schemas.openxmlformats.org/officeDocument/2006/relationships/image" Target="../media/image16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31" Type="http://schemas.openxmlformats.org/officeDocument/2006/relationships/image" Target="../media/image15.png"/><Relationship Id="rId4" Type="http://schemas.openxmlformats.org/officeDocument/2006/relationships/image" Target="../media/image4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svg"/><Relationship Id="rId27" Type="http://schemas.openxmlformats.org/officeDocument/2006/relationships/image" Target="../media/image40.png"/><Relationship Id="rId30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48.png"/><Relationship Id="rId5" Type="http://schemas.openxmlformats.org/officeDocument/2006/relationships/image" Target="../media/image15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6F0262-E495-4A45-B2BF-9B862BCE2C4D}"/>
              </a:ext>
            </a:extLst>
          </p:cNvPr>
          <p:cNvCxnSpPr>
            <a:cxnSpLocks/>
          </p:cNvCxnSpPr>
          <p:nvPr/>
        </p:nvCxnSpPr>
        <p:spPr>
          <a:xfrm flipV="1">
            <a:off x="4572000" y="4444253"/>
            <a:ext cx="0" cy="705981"/>
          </a:xfrm>
          <a:prstGeom prst="line">
            <a:avLst/>
          </a:prstGeom>
          <a:ln>
            <a:solidFill>
              <a:srgbClr val="25A9E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Google Shape;150;p30">
            <a:extLst>
              <a:ext uri="{FF2B5EF4-FFF2-40B4-BE49-F238E27FC236}">
                <a16:creationId xmlns:a16="http://schemas.microsoft.com/office/drawing/2014/main" id="{529BC2AC-C535-4CE5-AFBC-F7C99D1C9A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79404" y="4215661"/>
            <a:ext cx="385192" cy="197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2021</a:t>
            </a:r>
            <a:endParaRPr sz="7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FACB89B-C896-450A-A4F0-D781FD91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192" y="1906010"/>
            <a:ext cx="5127615" cy="13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409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FBA76963-08C3-4A46-A184-03693FDFD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45" b="508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E6200DC-215C-4DF1-B6F3-E8A32FA8075D}"/>
              </a:ext>
            </a:extLst>
          </p:cNvPr>
          <p:cNvSpPr/>
          <p:nvPr/>
        </p:nvSpPr>
        <p:spPr>
          <a:xfrm>
            <a:off x="-1" y="6742"/>
            <a:ext cx="9143999" cy="513675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E5451958-D9DA-422A-8770-B9C3B7DBD9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sp>
        <p:nvSpPr>
          <p:cNvPr id="20" name="Google Shape;150;p30">
            <a:extLst>
              <a:ext uri="{FF2B5EF4-FFF2-40B4-BE49-F238E27FC236}">
                <a16:creationId xmlns:a16="http://schemas.microsoft.com/office/drawing/2014/main" id="{44FB5791-7380-4593-BDF4-07D083B2E5C2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325224" cy="19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653654D-FE9D-4596-8613-B4EB7E5BA676}"/>
              </a:ext>
            </a:extLst>
          </p:cNvPr>
          <p:cNvSpPr/>
          <p:nvPr/>
        </p:nvSpPr>
        <p:spPr>
          <a:xfrm>
            <a:off x="0" y="1933297"/>
            <a:ext cx="9144000" cy="147486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Google Shape;192;p34">
            <a:extLst>
              <a:ext uri="{FF2B5EF4-FFF2-40B4-BE49-F238E27FC236}">
                <a16:creationId xmlns:a16="http://schemas.microsoft.com/office/drawing/2014/main" id="{0047E3BA-6ED4-4EEE-A0C0-5E40855A4290}"/>
              </a:ext>
            </a:extLst>
          </p:cNvPr>
          <p:cNvSpPr txBox="1">
            <a:spLocks/>
          </p:cNvSpPr>
          <p:nvPr/>
        </p:nvSpPr>
        <p:spPr>
          <a:xfrm>
            <a:off x="3212264" y="2271830"/>
            <a:ext cx="2719467" cy="79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4800" dirty="0"/>
              <a:t>Planner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DBFA7A0-A032-4F63-9800-B3D722BDE96F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CDD3067-EA48-4FA1-802E-928227B26D77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Gráfico 26">
            <a:extLst>
              <a:ext uri="{FF2B5EF4-FFF2-40B4-BE49-F238E27FC236}">
                <a16:creationId xmlns:a16="http://schemas.microsoft.com/office/drawing/2014/main" id="{5B2E9B15-141D-4F3A-AA81-A7FAD8E6C8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3387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82E119D8-9649-42A4-AE34-1ED6F36D0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C487AA23-B809-44F5-BFFB-216D0FD470AC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325224" cy="19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CADE36E-376E-495D-AE46-3AF0D7DD5C23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3D5AB43-E832-4C65-8313-F244E88430C9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F58DD03D-65FF-43A0-8441-DE9ECD1E0440}"/>
              </a:ext>
            </a:extLst>
          </p:cNvPr>
          <p:cNvSpPr txBox="1">
            <a:spLocks/>
          </p:cNvSpPr>
          <p:nvPr/>
        </p:nvSpPr>
        <p:spPr>
          <a:xfrm>
            <a:off x="898941" y="2128003"/>
            <a:ext cx="2204910" cy="88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800" dirty="0"/>
              <a:t>Banco de Dados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6544926-FB94-40C1-B029-7B828C545BF8}"/>
              </a:ext>
            </a:extLst>
          </p:cNvPr>
          <p:cNvSpPr/>
          <p:nvPr/>
        </p:nvSpPr>
        <p:spPr>
          <a:xfrm>
            <a:off x="3341595" y="0"/>
            <a:ext cx="580240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                                                                                                               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AED4E39-B750-4164-AE41-6405E074E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217" y="813546"/>
            <a:ext cx="4517787" cy="374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omputador com teclado e mouse em cima da mesa&#10;&#10;Descrição gerada automaticamente">
            <a:extLst>
              <a:ext uri="{FF2B5EF4-FFF2-40B4-BE49-F238E27FC236}">
                <a16:creationId xmlns:a16="http://schemas.microsoft.com/office/drawing/2014/main" id="{D40BB21D-650A-41E2-95FF-42DDE936F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87" b="923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69D539B-3E9E-4B81-A9CE-B7EEBBD2351D}"/>
              </a:ext>
            </a:extLst>
          </p:cNvPr>
          <p:cNvSpPr/>
          <p:nvPr/>
        </p:nvSpPr>
        <p:spPr>
          <a:xfrm>
            <a:off x="-1" y="6742"/>
            <a:ext cx="9143999" cy="513675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BFAC354-9F7F-484B-BC92-011B4DD7A8EB}"/>
              </a:ext>
            </a:extLst>
          </p:cNvPr>
          <p:cNvSpPr/>
          <p:nvPr/>
        </p:nvSpPr>
        <p:spPr>
          <a:xfrm>
            <a:off x="0" y="1933297"/>
            <a:ext cx="9144000" cy="147486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45B6E38B-BAF2-4E63-88EA-A091AD331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sp>
        <p:nvSpPr>
          <p:cNvPr id="18" name="Google Shape;150;p30">
            <a:extLst>
              <a:ext uri="{FF2B5EF4-FFF2-40B4-BE49-F238E27FC236}">
                <a16:creationId xmlns:a16="http://schemas.microsoft.com/office/drawing/2014/main" id="{D9605B1F-7FD3-4F84-9911-4FCBACD08F79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325224" cy="19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BF627E57-B093-4DC6-BE2A-D90D1FD5BBFE}"/>
              </a:ext>
            </a:extLst>
          </p:cNvPr>
          <p:cNvSpPr txBox="1">
            <a:spLocks/>
          </p:cNvSpPr>
          <p:nvPr/>
        </p:nvSpPr>
        <p:spPr>
          <a:xfrm>
            <a:off x="1776434" y="2271830"/>
            <a:ext cx="5767366" cy="79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4800" dirty="0"/>
              <a:t>Site Institucional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7415A32-B502-4CCC-96B8-3C1E3747A4A8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622EDC2-A591-489F-BB23-FE9870757231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Gráfico 27">
            <a:extLst>
              <a:ext uri="{FF2B5EF4-FFF2-40B4-BE49-F238E27FC236}">
                <a16:creationId xmlns:a16="http://schemas.microsoft.com/office/drawing/2014/main" id="{74D9AE9F-51E7-4BF8-B2C0-2AE039C6C5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9D153C0-7941-408D-AF47-2F40FDBDE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1644" y="3402939"/>
            <a:ext cx="1772354" cy="17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8164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77621099-43D2-45F8-A303-75E2FA465C40}"/>
              </a:ext>
            </a:extLst>
          </p:cNvPr>
          <p:cNvSpPr/>
          <p:nvPr/>
        </p:nvSpPr>
        <p:spPr>
          <a:xfrm>
            <a:off x="0" y="1933297"/>
            <a:ext cx="9144000" cy="1474868"/>
          </a:xfrm>
          <a:prstGeom prst="rect">
            <a:avLst/>
          </a:prstGeom>
          <a:solidFill>
            <a:schemeClr val="bg1">
              <a:lumMod val="90000"/>
              <a:lumOff val="1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AD81AAB-3149-4FAF-AE4A-C96165624D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sp>
        <p:nvSpPr>
          <p:cNvPr id="20" name="Google Shape;150;p30">
            <a:extLst>
              <a:ext uri="{FF2B5EF4-FFF2-40B4-BE49-F238E27FC236}">
                <a16:creationId xmlns:a16="http://schemas.microsoft.com/office/drawing/2014/main" id="{245E0815-4988-48A4-A415-A74058E9E214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325224" cy="19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1" name="Google Shape;192;p34">
            <a:extLst>
              <a:ext uri="{FF2B5EF4-FFF2-40B4-BE49-F238E27FC236}">
                <a16:creationId xmlns:a16="http://schemas.microsoft.com/office/drawing/2014/main" id="{F77A4A99-56B7-438D-8D5D-2CFFF8AD853B}"/>
              </a:ext>
            </a:extLst>
          </p:cNvPr>
          <p:cNvSpPr txBox="1">
            <a:spLocks/>
          </p:cNvSpPr>
          <p:nvPr/>
        </p:nvSpPr>
        <p:spPr>
          <a:xfrm>
            <a:off x="2686050" y="2271830"/>
            <a:ext cx="3771900" cy="79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4800" dirty="0"/>
              <a:t>Dashboard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12EF1143-E4C9-4662-9DCB-DAB4E37324D3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E6AA2C1-1094-473F-AE66-A362D85BE70D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Gráfico 24">
            <a:extLst>
              <a:ext uri="{FF2B5EF4-FFF2-40B4-BE49-F238E27FC236}">
                <a16:creationId xmlns:a16="http://schemas.microsoft.com/office/drawing/2014/main" id="{F3CC0946-03DC-471C-8768-CAE326F879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  <p:pic>
        <p:nvPicPr>
          <p:cNvPr id="27" name="Imagem 26" descr="Tela de computador com jogo&#10;&#10;Descrição gerada automaticamente">
            <a:extLst>
              <a:ext uri="{FF2B5EF4-FFF2-40B4-BE49-F238E27FC236}">
                <a16:creationId xmlns:a16="http://schemas.microsoft.com/office/drawing/2014/main" id="{E1EB4603-BF8B-4B55-A272-6796C9944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54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essoas sentadas ao redor de um computador com a imagem de uma pessoa&#10;&#10;Descrição gerada automaticamente com confiança média">
            <a:extLst>
              <a:ext uri="{FF2B5EF4-FFF2-40B4-BE49-F238E27FC236}">
                <a16:creationId xmlns:a16="http://schemas.microsoft.com/office/drawing/2014/main" id="{D6621274-99D6-463A-81F9-AA3CD1CDF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5" t="1389" r="31" b="18257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067538D-0AF6-483C-92AF-5FE42C8D2449}"/>
              </a:ext>
            </a:extLst>
          </p:cNvPr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rgbClr val="FDFDFD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                                                                                                               </a:t>
            </a:r>
          </a:p>
        </p:txBody>
      </p:sp>
      <p:pic>
        <p:nvPicPr>
          <p:cNvPr id="38" name="Gráfico 37">
            <a:extLst>
              <a:ext uri="{FF2B5EF4-FFF2-40B4-BE49-F238E27FC236}">
                <a16:creationId xmlns:a16="http://schemas.microsoft.com/office/drawing/2014/main" id="{FED394A9-51D0-480F-89C3-B9BCC2E0A5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0170"/>
          <a:stretch/>
        </p:blipFill>
        <p:spPr>
          <a:xfrm>
            <a:off x="6251357" y="1463775"/>
            <a:ext cx="335566" cy="292104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88D9704B-D010-4FDB-BFE4-AB4D9578A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9163" y="819836"/>
            <a:ext cx="5612564" cy="2988753"/>
          </a:xfrm>
          <a:prstGeom prst="rect">
            <a:avLst/>
          </a:prstGeom>
        </p:spPr>
      </p:pic>
      <p:pic>
        <p:nvPicPr>
          <p:cNvPr id="40" name="Imagem 39" descr="Logotipo&#10;&#10;Descrição gerada automaticamente">
            <a:extLst>
              <a:ext uri="{FF2B5EF4-FFF2-40B4-BE49-F238E27FC236}">
                <a16:creationId xmlns:a16="http://schemas.microsoft.com/office/drawing/2014/main" id="{1AEDEA32-B35E-4389-B19C-FF3D145AA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9289" y="2880291"/>
            <a:ext cx="1324670" cy="662335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pic>
        <p:nvPicPr>
          <p:cNvPr id="42" name="Imagem 41" descr="Uma imagem contendo Logotipo&#10;&#10;Descrição gerada automaticamente">
            <a:extLst>
              <a:ext uri="{FF2B5EF4-FFF2-40B4-BE49-F238E27FC236}">
                <a16:creationId xmlns:a16="http://schemas.microsoft.com/office/drawing/2014/main" id="{22ECE6B5-86CB-48E1-BF98-AE4057088B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592" r="36522" b="22702"/>
          <a:stretch/>
        </p:blipFill>
        <p:spPr>
          <a:xfrm>
            <a:off x="4425302" y="3110655"/>
            <a:ext cx="1135396" cy="235830"/>
          </a:xfrm>
          <a:prstGeom prst="rect">
            <a:avLst/>
          </a:prstGeom>
          <a:effectLst>
            <a:glow rad="1905000">
              <a:schemeClr val="tx1">
                <a:alpha val="6000"/>
              </a:schemeClr>
            </a:glow>
          </a:effectLst>
        </p:spPr>
      </p:pic>
      <p:pic>
        <p:nvPicPr>
          <p:cNvPr id="43" name="Imagem 42" descr="Logotipo&#10;&#10;Descrição gerada automaticamente">
            <a:extLst>
              <a:ext uri="{FF2B5EF4-FFF2-40B4-BE49-F238E27FC236}">
                <a16:creationId xmlns:a16="http://schemas.microsoft.com/office/drawing/2014/main" id="{5F1B7613-C392-4306-BAF4-76CDAE5668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5721" y="3096812"/>
            <a:ext cx="779541" cy="290274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  <p:pic>
        <p:nvPicPr>
          <p:cNvPr id="46" name="Imagem 45" descr="Forma&#10;&#10;Descrição gerada automaticamente com confiança média">
            <a:extLst>
              <a:ext uri="{FF2B5EF4-FFF2-40B4-BE49-F238E27FC236}">
                <a16:creationId xmlns:a16="http://schemas.microsoft.com/office/drawing/2014/main" id="{1AC3C3EB-EBC3-4267-85BD-FFA00B1C8F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2041" y="3000971"/>
            <a:ext cx="1238139" cy="439727"/>
          </a:xfrm>
          <a:prstGeom prst="rect">
            <a:avLst/>
          </a:prstGeom>
          <a:effectLst>
            <a:glow rad="1905000">
              <a:schemeClr val="bg2">
                <a:alpha val="6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2966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E150DAE-8542-4648-974E-4616318F2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6F0262-E495-4A45-B2BF-9B862BCE2C4D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Google Shape;150;p30">
            <a:extLst>
              <a:ext uri="{FF2B5EF4-FFF2-40B4-BE49-F238E27FC236}">
                <a16:creationId xmlns:a16="http://schemas.microsoft.com/office/drawing/2014/main" id="{529BC2AC-C535-4CE5-AFBC-F7C99D1C9A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8246" y="4612329"/>
            <a:ext cx="212768" cy="197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2</a:t>
            </a:r>
            <a:endParaRPr sz="7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5D31D98-E211-4C1E-8627-2F21F0A8ECB2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Google Shape;192;p34">
            <a:extLst>
              <a:ext uri="{FF2B5EF4-FFF2-40B4-BE49-F238E27FC236}">
                <a16:creationId xmlns:a16="http://schemas.microsoft.com/office/drawing/2014/main" id="{4F53AB17-C5C2-48D9-A910-7DDBC6C86808}"/>
              </a:ext>
            </a:extLst>
          </p:cNvPr>
          <p:cNvSpPr txBox="1">
            <a:spLocks/>
          </p:cNvSpPr>
          <p:nvPr/>
        </p:nvSpPr>
        <p:spPr>
          <a:xfrm>
            <a:off x="982043" y="569081"/>
            <a:ext cx="2682281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800" dirty="0"/>
              <a:t>Equipe Cycle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DB35790-7C20-4C85-91FE-832194844F29}"/>
              </a:ext>
            </a:extLst>
          </p:cNvPr>
          <p:cNvSpPr/>
          <p:nvPr/>
        </p:nvSpPr>
        <p:spPr>
          <a:xfrm>
            <a:off x="6354579" y="4392588"/>
            <a:ext cx="342040" cy="3250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6A8DD0-8143-4F96-A8A2-C1E739A2A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435" y="4444973"/>
            <a:ext cx="220327" cy="220327"/>
          </a:xfrm>
          <a:prstGeom prst="rect">
            <a:avLst/>
          </a:prstGeom>
        </p:spPr>
      </p:pic>
      <p:sp>
        <p:nvSpPr>
          <p:cNvPr id="27" name="Google Shape;194;p34">
            <a:extLst>
              <a:ext uri="{FF2B5EF4-FFF2-40B4-BE49-F238E27FC236}">
                <a16:creationId xmlns:a16="http://schemas.microsoft.com/office/drawing/2014/main" id="{6B058703-8EC1-4835-A65D-F4ECCBDC8B77}"/>
              </a:ext>
            </a:extLst>
          </p:cNvPr>
          <p:cNvSpPr txBox="1">
            <a:spLocks/>
          </p:cNvSpPr>
          <p:nvPr/>
        </p:nvSpPr>
        <p:spPr>
          <a:xfrm flipH="1">
            <a:off x="6696619" y="4304214"/>
            <a:ext cx="1082834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7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Rotação de cargos</a:t>
            </a:r>
          </a:p>
        </p:txBody>
      </p: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00535178-020C-463D-AD67-E15C25645700}"/>
              </a:ext>
            </a:extLst>
          </p:cNvPr>
          <p:cNvSpPr txBox="1">
            <a:spLocks/>
          </p:cNvSpPr>
          <p:nvPr/>
        </p:nvSpPr>
        <p:spPr>
          <a:xfrm>
            <a:off x="6696619" y="4400131"/>
            <a:ext cx="2077162" cy="336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tx1"/>
                </a:solidFill>
                <a:latin typeface="Overpass Light" panose="020B0604020202020204" charset="0"/>
              </a:rPr>
              <a:t>Todos os funcionários têm a oportunidade de atuar em vários setores do projeto.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383D4EB-6DBE-467A-AB48-FCFE9D9E9982}"/>
              </a:ext>
            </a:extLst>
          </p:cNvPr>
          <p:cNvSpPr/>
          <p:nvPr/>
        </p:nvSpPr>
        <p:spPr>
          <a:xfrm>
            <a:off x="2353598" y="1407310"/>
            <a:ext cx="970898" cy="933988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Google Shape;194;p34">
            <a:extLst>
              <a:ext uri="{FF2B5EF4-FFF2-40B4-BE49-F238E27FC236}">
                <a16:creationId xmlns:a16="http://schemas.microsoft.com/office/drawing/2014/main" id="{486A45F2-A3ED-4F1B-93E3-BFDEDD1F4AA8}"/>
              </a:ext>
            </a:extLst>
          </p:cNvPr>
          <p:cNvSpPr txBox="1">
            <a:spLocks/>
          </p:cNvSpPr>
          <p:nvPr/>
        </p:nvSpPr>
        <p:spPr>
          <a:xfrm flipH="1">
            <a:off x="2146179" y="2364673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Carlos Henrique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52A02ABD-539E-4FF5-9F04-74579990F0C5}"/>
              </a:ext>
            </a:extLst>
          </p:cNvPr>
          <p:cNvSpPr/>
          <p:nvPr/>
        </p:nvSpPr>
        <p:spPr>
          <a:xfrm>
            <a:off x="4121313" y="1407310"/>
            <a:ext cx="970898" cy="93398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Google Shape;194;p34">
            <a:extLst>
              <a:ext uri="{FF2B5EF4-FFF2-40B4-BE49-F238E27FC236}">
                <a16:creationId xmlns:a16="http://schemas.microsoft.com/office/drawing/2014/main" id="{F8838357-ACBB-42EC-B8E7-5B3C88DE0264}"/>
              </a:ext>
            </a:extLst>
          </p:cNvPr>
          <p:cNvSpPr txBox="1">
            <a:spLocks/>
          </p:cNvSpPr>
          <p:nvPr/>
        </p:nvSpPr>
        <p:spPr>
          <a:xfrm flipH="1">
            <a:off x="3913894" y="2371830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Christian Silva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11E87B11-C42C-4869-8132-97B0C4B5ACD0}"/>
              </a:ext>
            </a:extLst>
          </p:cNvPr>
          <p:cNvSpPr/>
          <p:nvPr/>
        </p:nvSpPr>
        <p:spPr>
          <a:xfrm>
            <a:off x="5889028" y="1407353"/>
            <a:ext cx="970898" cy="933988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Google Shape;194;p34">
            <a:extLst>
              <a:ext uri="{FF2B5EF4-FFF2-40B4-BE49-F238E27FC236}">
                <a16:creationId xmlns:a16="http://schemas.microsoft.com/office/drawing/2014/main" id="{E7FD4CA0-C9B8-4D15-A740-C241203780FA}"/>
              </a:ext>
            </a:extLst>
          </p:cNvPr>
          <p:cNvSpPr txBox="1">
            <a:spLocks/>
          </p:cNvSpPr>
          <p:nvPr/>
        </p:nvSpPr>
        <p:spPr>
          <a:xfrm flipH="1">
            <a:off x="5681609" y="2367477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Elias Nachle</a:t>
            </a: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32FCD26A-A0D8-4EEC-9C2B-57BE71176D8B}"/>
              </a:ext>
            </a:extLst>
          </p:cNvPr>
          <p:cNvSpPr/>
          <p:nvPr/>
        </p:nvSpPr>
        <p:spPr>
          <a:xfrm>
            <a:off x="2353598" y="2799578"/>
            <a:ext cx="970898" cy="933988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Google Shape;194;p34">
            <a:extLst>
              <a:ext uri="{FF2B5EF4-FFF2-40B4-BE49-F238E27FC236}">
                <a16:creationId xmlns:a16="http://schemas.microsoft.com/office/drawing/2014/main" id="{FF5CD88A-296E-4F09-94C4-D507643515FA}"/>
              </a:ext>
            </a:extLst>
          </p:cNvPr>
          <p:cNvSpPr txBox="1">
            <a:spLocks/>
          </p:cNvSpPr>
          <p:nvPr/>
        </p:nvSpPr>
        <p:spPr>
          <a:xfrm flipH="1">
            <a:off x="2146179" y="3756941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Erick Lara</a:t>
            </a: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76BB6248-C591-4227-A7DE-87CC4889FFBE}"/>
              </a:ext>
            </a:extLst>
          </p:cNvPr>
          <p:cNvSpPr/>
          <p:nvPr/>
        </p:nvSpPr>
        <p:spPr>
          <a:xfrm>
            <a:off x="4121313" y="2799578"/>
            <a:ext cx="970898" cy="93398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Google Shape;194;p34">
            <a:extLst>
              <a:ext uri="{FF2B5EF4-FFF2-40B4-BE49-F238E27FC236}">
                <a16:creationId xmlns:a16="http://schemas.microsoft.com/office/drawing/2014/main" id="{A67054E7-800A-4B41-A521-217A7E876893}"/>
              </a:ext>
            </a:extLst>
          </p:cNvPr>
          <p:cNvSpPr txBox="1">
            <a:spLocks/>
          </p:cNvSpPr>
          <p:nvPr/>
        </p:nvSpPr>
        <p:spPr>
          <a:xfrm flipH="1">
            <a:off x="3913894" y="3764098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João Pedro</a:t>
            </a:r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AE9658C4-3B13-4CE6-A8F7-2E79F6D51517}"/>
              </a:ext>
            </a:extLst>
          </p:cNvPr>
          <p:cNvSpPr/>
          <p:nvPr/>
        </p:nvSpPr>
        <p:spPr>
          <a:xfrm>
            <a:off x="5889028" y="2799621"/>
            <a:ext cx="970898" cy="933988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1" name="Google Shape;194;p34">
            <a:extLst>
              <a:ext uri="{FF2B5EF4-FFF2-40B4-BE49-F238E27FC236}">
                <a16:creationId xmlns:a16="http://schemas.microsoft.com/office/drawing/2014/main" id="{32F315B1-E782-4F74-9916-B5B931C38140}"/>
              </a:ext>
            </a:extLst>
          </p:cNvPr>
          <p:cNvSpPr txBox="1">
            <a:spLocks/>
          </p:cNvSpPr>
          <p:nvPr/>
        </p:nvSpPr>
        <p:spPr>
          <a:xfrm flipH="1">
            <a:off x="5681609" y="3759745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Tais Fermino</a:t>
            </a:r>
          </a:p>
        </p:txBody>
      </p:sp>
    </p:spTree>
    <p:extLst>
      <p:ext uri="{BB962C8B-B14F-4D97-AF65-F5344CB8AC3E}">
        <p14:creationId xmlns:p14="http://schemas.microsoft.com/office/powerpoint/2010/main" val="6185180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E150DAE-8542-4648-974E-4616318F2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6F0262-E495-4A45-B2BF-9B862BCE2C4D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Google Shape;150;p30">
            <a:extLst>
              <a:ext uri="{FF2B5EF4-FFF2-40B4-BE49-F238E27FC236}">
                <a16:creationId xmlns:a16="http://schemas.microsoft.com/office/drawing/2014/main" id="{529BC2AC-C535-4CE5-AFBC-F7C99D1C9A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8246" y="4612329"/>
            <a:ext cx="212768" cy="197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3</a:t>
            </a:r>
            <a:endParaRPr sz="7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5D31D98-E211-4C1E-8627-2F21F0A8ECB2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BA36C214-34DB-4DBE-87E3-25332BD4765F}"/>
              </a:ext>
            </a:extLst>
          </p:cNvPr>
          <p:cNvSpPr/>
          <p:nvPr/>
        </p:nvSpPr>
        <p:spPr>
          <a:xfrm>
            <a:off x="2543704" y="1566158"/>
            <a:ext cx="2648141" cy="251953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Google Shape;192;p34">
            <a:extLst>
              <a:ext uri="{FF2B5EF4-FFF2-40B4-BE49-F238E27FC236}">
                <a16:creationId xmlns:a16="http://schemas.microsoft.com/office/drawing/2014/main" id="{757E9071-5EEC-49D8-BDCE-6AD55551F36D}"/>
              </a:ext>
            </a:extLst>
          </p:cNvPr>
          <p:cNvSpPr txBox="1">
            <a:spLocks/>
          </p:cNvSpPr>
          <p:nvPr/>
        </p:nvSpPr>
        <p:spPr>
          <a:xfrm>
            <a:off x="982043" y="602711"/>
            <a:ext cx="2110779" cy="42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800" dirty="0"/>
              <a:t>Sobre Nós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5EA1A95-2A7E-4029-A765-8FD2F6399C22}"/>
              </a:ext>
            </a:extLst>
          </p:cNvPr>
          <p:cNvSpPr/>
          <p:nvPr/>
        </p:nvSpPr>
        <p:spPr>
          <a:xfrm>
            <a:off x="3174362" y="2169332"/>
            <a:ext cx="1386824" cy="1313186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5F899AD-934F-47D2-98FF-D5A838FFCC67}"/>
              </a:ext>
            </a:extLst>
          </p:cNvPr>
          <p:cNvSpPr/>
          <p:nvPr/>
        </p:nvSpPr>
        <p:spPr>
          <a:xfrm>
            <a:off x="4443498" y="909564"/>
            <a:ext cx="1386824" cy="1313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BEE4E30-B375-4C98-A1E0-92E7B73978A5}"/>
              </a:ext>
            </a:extLst>
          </p:cNvPr>
          <p:cNvSpPr/>
          <p:nvPr/>
        </p:nvSpPr>
        <p:spPr>
          <a:xfrm>
            <a:off x="5899326" y="2169332"/>
            <a:ext cx="1386824" cy="1313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F4788B4-89FE-44D9-BD24-C3A5EB3C91E9}"/>
              </a:ext>
            </a:extLst>
          </p:cNvPr>
          <p:cNvSpPr/>
          <p:nvPr/>
        </p:nvSpPr>
        <p:spPr>
          <a:xfrm>
            <a:off x="4445499" y="3442261"/>
            <a:ext cx="1386824" cy="1313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Google Shape;194;p34">
            <a:extLst>
              <a:ext uri="{FF2B5EF4-FFF2-40B4-BE49-F238E27FC236}">
                <a16:creationId xmlns:a16="http://schemas.microsoft.com/office/drawing/2014/main" id="{5ACEC2E3-42F5-40DB-BC4D-A8B040EB4FE3}"/>
              </a:ext>
            </a:extLst>
          </p:cNvPr>
          <p:cNvSpPr txBox="1">
            <a:spLocks/>
          </p:cNvSpPr>
          <p:nvPr/>
        </p:nvSpPr>
        <p:spPr>
          <a:xfrm flipH="1">
            <a:off x="4651578" y="1205731"/>
            <a:ext cx="970663" cy="35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8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Experiencia do Usuário </a:t>
            </a:r>
          </a:p>
        </p:txBody>
      </p:sp>
      <p:sp>
        <p:nvSpPr>
          <p:cNvPr id="31" name="Google Shape;173;p32">
            <a:extLst>
              <a:ext uri="{FF2B5EF4-FFF2-40B4-BE49-F238E27FC236}">
                <a16:creationId xmlns:a16="http://schemas.microsoft.com/office/drawing/2014/main" id="{943204EF-B0D0-4C30-A296-6BB5FDA9E254}"/>
              </a:ext>
            </a:extLst>
          </p:cNvPr>
          <p:cNvSpPr txBox="1">
            <a:spLocks/>
          </p:cNvSpPr>
          <p:nvPr/>
        </p:nvSpPr>
        <p:spPr>
          <a:xfrm>
            <a:off x="4556819" y="1398496"/>
            <a:ext cx="1160179" cy="605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" dirty="0">
                <a:latin typeface="Overpass Light" panose="020B0604020202020204" charset="0"/>
              </a:rPr>
              <a:t>Desenvolvimento das aplicações pensado a partir da usabilidade do cliente.</a:t>
            </a:r>
          </a:p>
        </p:txBody>
      </p:sp>
      <p:sp>
        <p:nvSpPr>
          <p:cNvPr id="32" name="Google Shape;194;p34">
            <a:extLst>
              <a:ext uri="{FF2B5EF4-FFF2-40B4-BE49-F238E27FC236}">
                <a16:creationId xmlns:a16="http://schemas.microsoft.com/office/drawing/2014/main" id="{420DC7BE-1EF1-403D-80C9-04994C0638D9}"/>
              </a:ext>
            </a:extLst>
          </p:cNvPr>
          <p:cNvSpPr txBox="1">
            <a:spLocks/>
          </p:cNvSpPr>
          <p:nvPr/>
        </p:nvSpPr>
        <p:spPr>
          <a:xfrm flipH="1">
            <a:off x="3287684" y="2506421"/>
            <a:ext cx="1160179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Monitoramento </a:t>
            </a:r>
          </a:p>
        </p:txBody>
      </p:sp>
      <p:sp>
        <p:nvSpPr>
          <p:cNvPr id="33" name="Google Shape;173;p32">
            <a:extLst>
              <a:ext uri="{FF2B5EF4-FFF2-40B4-BE49-F238E27FC236}">
                <a16:creationId xmlns:a16="http://schemas.microsoft.com/office/drawing/2014/main" id="{C719A5CC-31B8-4D57-ADD2-71B2472B45C2}"/>
              </a:ext>
            </a:extLst>
          </p:cNvPr>
          <p:cNvSpPr txBox="1">
            <a:spLocks/>
          </p:cNvSpPr>
          <p:nvPr/>
        </p:nvSpPr>
        <p:spPr>
          <a:xfrm>
            <a:off x="3287684" y="2615167"/>
            <a:ext cx="1160179" cy="632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" dirty="0">
                <a:solidFill>
                  <a:schemeClr val="tx1"/>
                </a:solidFill>
                <a:latin typeface="Overpass Light" panose="020B0604020202020204" charset="0"/>
              </a:rPr>
              <a:t>Monitoramento do sistema em tempo real, com gráficos e alertas.</a:t>
            </a:r>
          </a:p>
        </p:txBody>
      </p:sp>
      <p:sp>
        <p:nvSpPr>
          <p:cNvPr id="34" name="Google Shape;194;p34">
            <a:extLst>
              <a:ext uri="{FF2B5EF4-FFF2-40B4-BE49-F238E27FC236}">
                <a16:creationId xmlns:a16="http://schemas.microsoft.com/office/drawing/2014/main" id="{B64C4088-FED1-4F2E-8C44-E5B51842C6C5}"/>
              </a:ext>
            </a:extLst>
          </p:cNvPr>
          <p:cNvSpPr txBox="1">
            <a:spLocks/>
          </p:cNvSpPr>
          <p:nvPr/>
        </p:nvSpPr>
        <p:spPr>
          <a:xfrm flipH="1">
            <a:off x="4653576" y="3699538"/>
            <a:ext cx="970663" cy="35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8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Feedback do cliente</a:t>
            </a:r>
          </a:p>
        </p:txBody>
      </p:sp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AEB2D546-0A11-4DE9-AB41-9467001715C5}"/>
              </a:ext>
            </a:extLst>
          </p:cNvPr>
          <p:cNvSpPr txBox="1">
            <a:spLocks/>
          </p:cNvSpPr>
          <p:nvPr/>
        </p:nvSpPr>
        <p:spPr>
          <a:xfrm>
            <a:off x="5957225" y="2555542"/>
            <a:ext cx="1304767" cy="72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" dirty="0">
                <a:latin typeface="Overpass Light" panose="020B0604020202020204" charset="0"/>
              </a:rPr>
              <a:t>Apresentamos inovações em todos os nossos sistemas, criadas a partir de estudos do setor.</a:t>
            </a:r>
          </a:p>
        </p:txBody>
      </p:sp>
      <p:sp>
        <p:nvSpPr>
          <p:cNvPr id="36" name="Google Shape;194;p34">
            <a:extLst>
              <a:ext uri="{FF2B5EF4-FFF2-40B4-BE49-F238E27FC236}">
                <a16:creationId xmlns:a16="http://schemas.microsoft.com/office/drawing/2014/main" id="{758EA4BD-9935-4A5C-85D8-690A65660FCD}"/>
              </a:ext>
            </a:extLst>
          </p:cNvPr>
          <p:cNvSpPr txBox="1">
            <a:spLocks/>
          </p:cNvSpPr>
          <p:nvPr/>
        </p:nvSpPr>
        <p:spPr>
          <a:xfrm flipH="1">
            <a:off x="6231267" y="2406761"/>
            <a:ext cx="722940" cy="272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8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Inovações</a:t>
            </a:r>
          </a:p>
        </p:txBody>
      </p:sp>
      <p:sp>
        <p:nvSpPr>
          <p:cNvPr id="37" name="Google Shape;173;p32">
            <a:extLst>
              <a:ext uri="{FF2B5EF4-FFF2-40B4-BE49-F238E27FC236}">
                <a16:creationId xmlns:a16="http://schemas.microsoft.com/office/drawing/2014/main" id="{FA75F9E9-A0E0-4033-B2F1-CE594ADC7F8D}"/>
              </a:ext>
            </a:extLst>
          </p:cNvPr>
          <p:cNvSpPr txBox="1">
            <a:spLocks/>
          </p:cNvSpPr>
          <p:nvPr/>
        </p:nvSpPr>
        <p:spPr>
          <a:xfrm>
            <a:off x="4452219" y="3897924"/>
            <a:ext cx="1386824" cy="72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" dirty="0">
                <a:latin typeface="Overpass Light" panose="020B0604020202020204" charset="0"/>
              </a:rPr>
              <a:t>Sprints semanais onde examinamos os feedbacks dos clientes e realizamos melhorias no sistema.</a:t>
            </a:r>
          </a:p>
        </p:txBody>
      </p:sp>
    </p:spTree>
    <p:extLst>
      <p:ext uri="{BB962C8B-B14F-4D97-AF65-F5344CB8AC3E}">
        <p14:creationId xmlns:p14="http://schemas.microsoft.com/office/powerpoint/2010/main" val="93469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8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6F0262-E495-4A45-B2BF-9B862BCE2C4D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5D31D98-E211-4C1E-8627-2F21F0A8ECB2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Google Shape;150;p30">
            <a:extLst>
              <a:ext uri="{FF2B5EF4-FFF2-40B4-BE49-F238E27FC236}">
                <a16:creationId xmlns:a16="http://schemas.microsoft.com/office/drawing/2014/main" id="{DC909E75-0235-4D19-B163-380C468E1812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212768" cy="19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Google Shape;503;p45">
            <a:extLst>
              <a:ext uri="{FF2B5EF4-FFF2-40B4-BE49-F238E27FC236}">
                <a16:creationId xmlns:a16="http://schemas.microsoft.com/office/drawing/2014/main" id="{F01FBEBC-82E5-4246-977D-2F6EC1FA72D6}"/>
              </a:ext>
            </a:extLst>
          </p:cNvPr>
          <p:cNvSpPr/>
          <p:nvPr/>
        </p:nvSpPr>
        <p:spPr>
          <a:xfrm>
            <a:off x="1127225" y="2192185"/>
            <a:ext cx="186000" cy="18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04;p45">
            <a:extLst>
              <a:ext uri="{FF2B5EF4-FFF2-40B4-BE49-F238E27FC236}">
                <a16:creationId xmlns:a16="http://schemas.microsoft.com/office/drawing/2014/main" id="{21ADE971-E260-46B5-802C-776245CCD4C1}"/>
              </a:ext>
            </a:extLst>
          </p:cNvPr>
          <p:cNvSpPr/>
          <p:nvPr/>
        </p:nvSpPr>
        <p:spPr>
          <a:xfrm>
            <a:off x="1127225" y="3054648"/>
            <a:ext cx="186000" cy="1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94;p34">
            <a:extLst>
              <a:ext uri="{FF2B5EF4-FFF2-40B4-BE49-F238E27FC236}">
                <a16:creationId xmlns:a16="http://schemas.microsoft.com/office/drawing/2014/main" id="{71834DDB-0DF6-41D5-A64F-1B52BD2D4D64}"/>
              </a:ext>
            </a:extLst>
          </p:cNvPr>
          <p:cNvSpPr txBox="1">
            <a:spLocks/>
          </p:cNvSpPr>
          <p:nvPr/>
        </p:nvSpPr>
        <p:spPr>
          <a:xfrm flipH="1">
            <a:off x="1313225" y="2099185"/>
            <a:ext cx="1160179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Monitoramento </a:t>
            </a:r>
          </a:p>
        </p:txBody>
      </p:sp>
      <p:sp>
        <p:nvSpPr>
          <p:cNvPr id="55" name="Google Shape;194;p34">
            <a:extLst>
              <a:ext uri="{FF2B5EF4-FFF2-40B4-BE49-F238E27FC236}">
                <a16:creationId xmlns:a16="http://schemas.microsoft.com/office/drawing/2014/main" id="{3EFD63FC-1402-46CA-876E-B0F9CA2366A0}"/>
              </a:ext>
            </a:extLst>
          </p:cNvPr>
          <p:cNvSpPr txBox="1">
            <a:spLocks/>
          </p:cNvSpPr>
          <p:nvPr/>
        </p:nvSpPr>
        <p:spPr>
          <a:xfrm flipH="1">
            <a:off x="1313224" y="2970279"/>
            <a:ext cx="750899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Prejuízo</a:t>
            </a:r>
          </a:p>
        </p:txBody>
      </p:sp>
      <p:sp>
        <p:nvSpPr>
          <p:cNvPr id="58" name="Google Shape;173;p32">
            <a:extLst>
              <a:ext uri="{FF2B5EF4-FFF2-40B4-BE49-F238E27FC236}">
                <a16:creationId xmlns:a16="http://schemas.microsoft.com/office/drawing/2014/main" id="{610C612E-CD26-4844-ABC5-F838291E2C34}"/>
              </a:ext>
            </a:extLst>
          </p:cNvPr>
          <p:cNvSpPr txBox="1">
            <a:spLocks/>
          </p:cNvSpPr>
          <p:nvPr/>
        </p:nvSpPr>
        <p:spPr>
          <a:xfrm>
            <a:off x="1340120" y="2205347"/>
            <a:ext cx="58943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tx1"/>
                </a:solidFill>
                <a:latin typeface="Overpass Light" panose="020B0604020202020204" charset="0"/>
              </a:rPr>
              <a:t>A falta de monitoramento na área técnica dificulta a resolução dos seus problemas;</a:t>
            </a:r>
            <a:endParaRPr lang="en-US" sz="8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59" name="Google Shape;173;p32">
            <a:extLst>
              <a:ext uri="{FF2B5EF4-FFF2-40B4-BE49-F238E27FC236}">
                <a16:creationId xmlns:a16="http://schemas.microsoft.com/office/drawing/2014/main" id="{0FA0BBE5-76D2-4D4C-8159-AF53497EB516}"/>
              </a:ext>
            </a:extLst>
          </p:cNvPr>
          <p:cNvSpPr txBox="1">
            <a:spLocks/>
          </p:cNvSpPr>
          <p:nvPr/>
        </p:nvSpPr>
        <p:spPr>
          <a:xfrm>
            <a:off x="1340118" y="3068388"/>
            <a:ext cx="4516075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tx1"/>
                </a:solidFill>
                <a:latin typeface="Overpass Light" panose="020B0604020202020204" charset="0"/>
              </a:rPr>
              <a:t>O mal funcionamento dos totens tem uma perda diária de R$800 para o gerente, já que cada equipamento varia de 2 mil até 23 mil reais.</a:t>
            </a:r>
            <a:endParaRPr lang="en-US" sz="8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pic>
        <p:nvPicPr>
          <p:cNvPr id="3" name="Imagem 2" descr="Placa azul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81DD02CE-6884-4E0C-A8C7-B4807F0D1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3077" r="5" b="51199"/>
          <a:stretch/>
        </p:blipFill>
        <p:spPr>
          <a:xfrm>
            <a:off x="-13290" y="-53450"/>
            <a:ext cx="9157290" cy="1438645"/>
          </a:xfrm>
          <a:prstGeom prst="rect">
            <a:avLst/>
          </a:prstGeom>
        </p:spPr>
      </p:pic>
      <p:pic>
        <p:nvPicPr>
          <p:cNvPr id="25" name="Imagem 24" descr="Placa azul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03E0D6CD-3AE9-4817-81CC-C75B0341D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77" r="5" b="48181"/>
          <a:stretch/>
        </p:blipFill>
        <p:spPr>
          <a:xfrm>
            <a:off x="899413" y="-31519"/>
            <a:ext cx="7345173" cy="1416714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C84916E1-0E73-4FE0-A0EB-A4755C17AC0C}"/>
              </a:ext>
            </a:extLst>
          </p:cNvPr>
          <p:cNvSpPr/>
          <p:nvPr/>
        </p:nvSpPr>
        <p:spPr>
          <a:xfrm>
            <a:off x="0" y="-50178"/>
            <a:ext cx="9144000" cy="144300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E2F95E92-C476-40D7-B1B8-9E556A95B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sp>
        <p:nvSpPr>
          <p:cNvPr id="29" name="Google Shape;192;p34">
            <a:extLst>
              <a:ext uri="{FF2B5EF4-FFF2-40B4-BE49-F238E27FC236}">
                <a16:creationId xmlns:a16="http://schemas.microsoft.com/office/drawing/2014/main" id="{4BF1C97F-ED0F-43FF-9F47-BC87613CAD40}"/>
              </a:ext>
            </a:extLst>
          </p:cNvPr>
          <p:cNvSpPr txBox="1">
            <a:spLocks/>
          </p:cNvSpPr>
          <p:nvPr/>
        </p:nvSpPr>
        <p:spPr>
          <a:xfrm>
            <a:off x="982043" y="569081"/>
            <a:ext cx="2682281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8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61983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Mulher posando para foto em frente a mesa com copo de bebida na mão&#10;&#10;Descrição gerada automaticamente com confiança baixa">
            <a:extLst>
              <a:ext uri="{FF2B5EF4-FFF2-40B4-BE49-F238E27FC236}">
                <a16:creationId xmlns:a16="http://schemas.microsoft.com/office/drawing/2014/main" id="{DA1EC27C-4F87-4323-96FB-EF82CBB9D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7"/>
          <a:stretch/>
        </p:blipFill>
        <p:spPr>
          <a:xfrm>
            <a:off x="-1" y="-1"/>
            <a:ext cx="3428999" cy="514350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F2CF14F-9DAB-4D88-AFD2-83240940B6B1}"/>
              </a:ext>
            </a:extLst>
          </p:cNvPr>
          <p:cNvSpPr/>
          <p:nvPr/>
        </p:nvSpPr>
        <p:spPr>
          <a:xfrm>
            <a:off x="0" y="3973606"/>
            <a:ext cx="3429000" cy="116989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Google Shape;150;p30">
            <a:extLst>
              <a:ext uri="{FF2B5EF4-FFF2-40B4-BE49-F238E27FC236}">
                <a16:creationId xmlns:a16="http://schemas.microsoft.com/office/drawing/2014/main" id="{F1D0B998-B399-414A-A799-42D8D32BA8B2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212768" cy="19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CAF6AE5-DA1F-4131-B505-A9045A179F6A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0ECCD59-503D-45DF-9529-D2C35C1E1D25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Gráfico 18">
            <a:extLst>
              <a:ext uri="{FF2B5EF4-FFF2-40B4-BE49-F238E27FC236}">
                <a16:creationId xmlns:a16="http://schemas.microsoft.com/office/drawing/2014/main" id="{66809B28-4981-475A-B795-BCE8940F08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sp>
        <p:nvSpPr>
          <p:cNvPr id="20" name="Google Shape;503;p45">
            <a:extLst>
              <a:ext uri="{FF2B5EF4-FFF2-40B4-BE49-F238E27FC236}">
                <a16:creationId xmlns:a16="http://schemas.microsoft.com/office/drawing/2014/main" id="{D305785A-E65C-4CA7-9330-CB7906B4927C}"/>
              </a:ext>
            </a:extLst>
          </p:cNvPr>
          <p:cNvSpPr/>
          <p:nvPr/>
        </p:nvSpPr>
        <p:spPr>
          <a:xfrm>
            <a:off x="3910997" y="1846424"/>
            <a:ext cx="174036" cy="167478"/>
          </a:xfrm>
          <a:prstGeom prst="ellipse">
            <a:avLst/>
          </a:prstGeom>
          <a:solidFill>
            <a:srgbClr val="836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94;p34">
            <a:extLst>
              <a:ext uri="{FF2B5EF4-FFF2-40B4-BE49-F238E27FC236}">
                <a16:creationId xmlns:a16="http://schemas.microsoft.com/office/drawing/2014/main" id="{F2F74130-8B62-4937-8CAF-98FCE289B72D}"/>
              </a:ext>
            </a:extLst>
          </p:cNvPr>
          <p:cNvSpPr txBox="1">
            <a:spLocks/>
          </p:cNvSpPr>
          <p:nvPr/>
        </p:nvSpPr>
        <p:spPr>
          <a:xfrm flipH="1">
            <a:off x="3993184" y="1812420"/>
            <a:ext cx="1564439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9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Monitora as máquinas</a:t>
            </a:r>
          </a:p>
        </p:txBody>
      </p:sp>
      <p:pic>
        <p:nvPicPr>
          <p:cNvPr id="35" name="Gráfico 34">
            <a:extLst>
              <a:ext uri="{FF2B5EF4-FFF2-40B4-BE49-F238E27FC236}">
                <a16:creationId xmlns:a16="http://schemas.microsoft.com/office/drawing/2014/main" id="{61A84E96-C409-4794-A37A-4E3230FD3E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849" t="35558" r="12665" b="29426"/>
          <a:stretch/>
        </p:blipFill>
        <p:spPr>
          <a:xfrm>
            <a:off x="773839" y="4326189"/>
            <a:ext cx="1881317" cy="464727"/>
          </a:xfrm>
          <a:prstGeom prst="rect">
            <a:avLst/>
          </a:prstGeom>
        </p:spPr>
      </p:pic>
      <p:sp>
        <p:nvSpPr>
          <p:cNvPr id="31" name="Google Shape;194;p34">
            <a:extLst>
              <a:ext uri="{FF2B5EF4-FFF2-40B4-BE49-F238E27FC236}">
                <a16:creationId xmlns:a16="http://schemas.microsoft.com/office/drawing/2014/main" id="{8C83A918-C315-4244-A11E-8B2F1975231E}"/>
              </a:ext>
            </a:extLst>
          </p:cNvPr>
          <p:cNvSpPr txBox="1">
            <a:spLocks/>
          </p:cNvSpPr>
          <p:nvPr/>
        </p:nvSpPr>
        <p:spPr>
          <a:xfrm flipH="1">
            <a:off x="3766944" y="974451"/>
            <a:ext cx="3378849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900" b="1" dirty="0">
                <a:solidFill>
                  <a:schemeClr val="tx1">
                    <a:lumMod val="95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Sistema de monitoramento focado para restaurantes</a:t>
            </a:r>
          </a:p>
        </p:txBody>
      </p:sp>
      <p:sp>
        <p:nvSpPr>
          <p:cNvPr id="60" name="Google Shape;503;p45">
            <a:extLst>
              <a:ext uri="{FF2B5EF4-FFF2-40B4-BE49-F238E27FC236}">
                <a16:creationId xmlns:a16="http://schemas.microsoft.com/office/drawing/2014/main" id="{73DE0B33-E747-41F4-AD97-F76C259473F0}"/>
              </a:ext>
            </a:extLst>
          </p:cNvPr>
          <p:cNvSpPr/>
          <p:nvPr/>
        </p:nvSpPr>
        <p:spPr>
          <a:xfrm>
            <a:off x="3910997" y="2629087"/>
            <a:ext cx="174036" cy="167478"/>
          </a:xfrm>
          <a:prstGeom prst="ellipse">
            <a:avLst/>
          </a:prstGeom>
          <a:solidFill>
            <a:srgbClr val="E48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94;p34">
            <a:extLst>
              <a:ext uri="{FF2B5EF4-FFF2-40B4-BE49-F238E27FC236}">
                <a16:creationId xmlns:a16="http://schemas.microsoft.com/office/drawing/2014/main" id="{E192A416-3543-4A0E-9CE1-0FE610360851}"/>
              </a:ext>
            </a:extLst>
          </p:cNvPr>
          <p:cNvSpPr txBox="1">
            <a:spLocks/>
          </p:cNvSpPr>
          <p:nvPr/>
        </p:nvSpPr>
        <p:spPr>
          <a:xfrm flipH="1">
            <a:off x="4020684" y="2611853"/>
            <a:ext cx="1278618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9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Notifica o usuário</a:t>
            </a:r>
          </a:p>
        </p:txBody>
      </p:sp>
      <p:sp>
        <p:nvSpPr>
          <p:cNvPr id="22" name="Google Shape;192;p34">
            <a:extLst>
              <a:ext uri="{FF2B5EF4-FFF2-40B4-BE49-F238E27FC236}">
                <a16:creationId xmlns:a16="http://schemas.microsoft.com/office/drawing/2014/main" id="{DFC62E1C-2882-458A-911F-168F02B2B14D}"/>
              </a:ext>
            </a:extLst>
          </p:cNvPr>
          <p:cNvSpPr txBox="1">
            <a:spLocks/>
          </p:cNvSpPr>
          <p:nvPr/>
        </p:nvSpPr>
        <p:spPr>
          <a:xfrm>
            <a:off x="3826089" y="569081"/>
            <a:ext cx="2682281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800" dirty="0"/>
              <a:t>Solução</a:t>
            </a:r>
          </a:p>
        </p:txBody>
      </p:sp>
      <p:sp>
        <p:nvSpPr>
          <p:cNvPr id="24" name="Google Shape;173;p32">
            <a:extLst>
              <a:ext uri="{FF2B5EF4-FFF2-40B4-BE49-F238E27FC236}">
                <a16:creationId xmlns:a16="http://schemas.microsoft.com/office/drawing/2014/main" id="{AABAC485-D1E4-446F-A38B-3658AC1B3B95}"/>
              </a:ext>
            </a:extLst>
          </p:cNvPr>
          <p:cNvSpPr txBox="1">
            <a:spLocks/>
          </p:cNvSpPr>
          <p:nvPr/>
        </p:nvSpPr>
        <p:spPr>
          <a:xfrm>
            <a:off x="4087920" y="1957593"/>
            <a:ext cx="1382909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tx1"/>
                </a:solidFill>
                <a:latin typeface="Overpass Light" panose="020B0604020202020204" charset="0"/>
              </a:rPr>
              <a:t>Totens ou computadores;</a:t>
            </a:r>
            <a:endParaRPr lang="en-US" sz="8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25" name="Google Shape;173;p32">
            <a:extLst>
              <a:ext uri="{FF2B5EF4-FFF2-40B4-BE49-F238E27FC236}">
                <a16:creationId xmlns:a16="http://schemas.microsoft.com/office/drawing/2014/main" id="{2F2DE5F2-1B52-460C-85D0-EC49961F5BA2}"/>
              </a:ext>
            </a:extLst>
          </p:cNvPr>
          <p:cNvSpPr txBox="1">
            <a:spLocks/>
          </p:cNvSpPr>
          <p:nvPr/>
        </p:nvSpPr>
        <p:spPr>
          <a:xfrm>
            <a:off x="4093764" y="2722603"/>
            <a:ext cx="2330388" cy="61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800" dirty="0">
                <a:solidFill>
                  <a:schemeClr val="tx1"/>
                </a:solidFill>
                <a:latin typeface="Overpass Light" panose="020B0604020202020204" charset="0"/>
              </a:rPr>
              <a:t>Consumo;</a:t>
            </a:r>
          </a:p>
          <a:p>
            <a:pPr>
              <a:lnSpc>
                <a:spcPct val="150000"/>
              </a:lnSpc>
            </a:pPr>
            <a:r>
              <a:rPr lang="pt-BR" sz="800" dirty="0">
                <a:solidFill>
                  <a:schemeClr val="tx1"/>
                </a:solidFill>
                <a:latin typeface="Overpass Light" panose="020B0604020202020204" charset="0"/>
              </a:rPr>
              <a:t>Avisando possíveis sobrecargas;</a:t>
            </a:r>
          </a:p>
          <a:p>
            <a:pPr>
              <a:lnSpc>
                <a:spcPct val="150000"/>
              </a:lnSpc>
            </a:pPr>
            <a:r>
              <a:rPr lang="pt-BR" sz="800" dirty="0">
                <a:solidFill>
                  <a:schemeClr val="tx1"/>
                </a:solidFill>
                <a:latin typeface="Overpass Light" panose="020B0604020202020204" charset="0"/>
              </a:rPr>
              <a:t>Registro de consumo e etc.</a:t>
            </a:r>
            <a:endParaRPr lang="en-US" sz="8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1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F900050-C992-4CC0-B7AF-9B0B191E9187}"/>
              </a:ext>
            </a:extLst>
          </p:cNvPr>
          <p:cNvSpPr/>
          <p:nvPr/>
        </p:nvSpPr>
        <p:spPr>
          <a:xfrm>
            <a:off x="-953036" y="-231820"/>
            <a:ext cx="10779616" cy="5061397"/>
          </a:xfrm>
          <a:custGeom>
            <a:avLst/>
            <a:gdLst>
              <a:gd name="connsiteX0" fmla="*/ 0 w 10779616"/>
              <a:gd name="connsiteY0" fmla="*/ 843583 h 5061397"/>
              <a:gd name="connsiteX1" fmla="*/ 843583 w 10779616"/>
              <a:gd name="connsiteY1" fmla="*/ 0 h 5061397"/>
              <a:gd name="connsiteX2" fmla="*/ 9936033 w 10779616"/>
              <a:gd name="connsiteY2" fmla="*/ 0 h 5061397"/>
              <a:gd name="connsiteX3" fmla="*/ 10779616 w 10779616"/>
              <a:gd name="connsiteY3" fmla="*/ 843583 h 5061397"/>
              <a:gd name="connsiteX4" fmla="*/ 10779616 w 10779616"/>
              <a:gd name="connsiteY4" fmla="*/ 4217814 h 5061397"/>
              <a:gd name="connsiteX5" fmla="*/ 9936033 w 10779616"/>
              <a:gd name="connsiteY5" fmla="*/ 5061397 h 5061397"/>
              <a:gd name="connsiteX6" fmla="*/ 843583 w 10779616"/>
              <a:gd name="connsiteY6" fmla="*/ 5061397 h 5061397"/>
              <a:gd name="connsiteX7" fmla="*/ 0 w 10779616"/>
              <a:gd name="connsiteY7" fmla="*/ 4217814 h 5061397"/>
              <a:gd name="connsiteX8" fmla="*/ 0 w 10779616"/>
              <a:gd name="connsiteY8" fmla="*/ 843583 h 5061397"/>
              <a:gd name="connsiteX0" fmla="*/ 0 w 10779616"/>
              <a:gd name="connsiteY0" fmla="*/ 843583 h 5061397"/>
              <a:gd name="connsiteX1" fmla="*/ 843583 w 10779616"/>
              <a:gd name="connsiteY1" fmla="*/ 0 h 5061397"/>
              <a:gd name="connsiteX2" fmla="*/ 9936033 w 10779616"/>
              <a:gd name="connsiteY2" fmla="*/ 0 h 5061397"/>
              <a:gd name="connsiteX3" fmla="*/ 10779616 w 10779616"/>
              <a:gd name="connsiteY3" fmla="*/ 843583 h 5061397"/>
              <a:gd name="connsiteX4" fmla="*/ 10779616 w 10779616"/>
              <a:gd name="connsiteY4" fmla="*/ 4217814 h 5061397"/>
              <a:gd name="connsiteX5" fmla="*/ 10180477 w 10779616"/>
              <a:gd name="connsiteY5" fmla="*/ 5052344 h 5061397"/>
              <a:gd name="connsiteX6" fmla="*/ 843583 w 10779616"/>
              <a:gd name="connsiteY6" fmla="*/ 5061397 h 5061397"/>
              <a:gd name="connsiteX7" fmla="*/ 0 w 10779616"/>
              <a:gd name="connsiteY7" fmla="*/ 4217814 h 5061397"/>
              <a:gd name="connsiteX8" fmla="*/ 0 w 10779616"/>
              <a:gd name="connsiteY8" fmla="*/ 843583 h 50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79616" h="5061397">
                <a:moveTo>
                  <a:pt x="0" y="843583"/>
                </a:moveTo>
                <a:cubicBezTo>
                  <a:pt x="0" y="377685"/>
                  <a:pt x="377685" y="0"/>
                  <a:pt x="843583" y="0"/>
                </a:cubicBezTo>
                <a:lnTo>
                  <a:pt x="9936033" y="0"/>
                </a:lnTo>
                <a:cubicBezTo>
                  <a:pt x="10401931" y="0"/>
                  <a:pt x="10779616" y="377685"/>
                  <a:pt x="10779616" y="843583"/>
                </a:cubicBezTo>
                <a:lnTo>
                  <a:pt x="10779616" y="4217814"/>
                </a:lnTo>
                <a:cubicBezTo>
                  <a:pt x="10779616" y="4683712"/>
                  <a:pt x="10646375" y="5052344"/>
                  <a:pt x="10180477" y="5052344"/>
                </a:cubicBezTo>
                <a:lnTo>
                  <a:pt x="843583" y="5061397"/>
                </a:lnTo>
                <a:cubicBezTo>
                  <a:pt x="377685" y="5061397"/>
                  <a:pt x="0" y="4683712"/>
                  <a:pt x="0" y="4217814"/>
                </a:cubicBezTo>
                <a:lnTo>
                  <a:pt x="0" y="843583"/>
                </a:lnTo>
                <a:close/>
              </a:path>
            </a:pathLst>
          </a:custGeom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Google Shape;150;p30">
            <a:extLst>
              <a:ext uri="{FF2B5EF4-FFF2-40B4-BE49-F238E27FC236}">
                <a16:creationId xmlns:a16="http://schemas.microsoft.com/office/drawing/2014/main" id="{2C29C7C5-9933-44F5-8E80-7DACE38E0F74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212768" cy="19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Google Shape;194;p34">
            <a:extLst>
              <a:ext uri="{FF2B5EF4-FFF2-40B4-BE49-F238E27FC236}">
                <a16:creationId xmlns:a16="http://schemas.microsoft.com/office/drawing/2014/main" id="{A702F97C-98D2-4A78-80A3-451415AF04E7}"/>
              </a:ext>
            </a:extLst>
          </p:cNvPr>
          <p:cNvSpPr txBox="1">
            <a:spLocks/>
          </p:cNvSpPr>
          <p:nvPr/>
        </p:nvSpPr>
        <p:spPr>
          <a:xfrm flipH="1">
            <a:off x="5288056" y="1079265"/>
            <a:ext cx="1160179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2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Dores </a:t>
            </a:r>
          </a:p>
        </p:txBody>
      </p:sp>
      <p:sp>
        <p:nvSpPr>
          <p:cNvPr id="25" name="Google Shape;173;p32">
            <a:extLst>
              <a:ext uri="{FF2B5EF4-FFF2-40B4-BE49-F238E27FC236}">
                <a16:creationId xmlns:a16="http://schemas.microsoft.com/office/drawing/2014/main" id="{06F77F02-4CB2-4213-993B-53CCD0689BA2}"/>
              </a:ext>
            </a:extLst>
          </p:cNvPr>
          <p:cNvSpPr txBox="1">
            <a:spLocks/>
          </p:cNvSpPr>
          <p:nvPr/>
        </p:nvSpPr>
        <p:spPr>
          <a:xfrm>
            <a:off x="5308228" y="1155826"/>
            <a:ext cx="2796581" cy="938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Atarefado;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Lida com bastante pressão;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Apressado para resolver os chamados abertos;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Estresse constante.</a:t>
            </a:r>
            <a:endParaRPr lang="en-US" sz="9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pic>
        <p:nvPicPr>
          <p:cNvPr id="27" name="Imagem 26" descr="Homem de camisa branca&#10;&#10;Descrição gerada automaticamente">
            <a:extLst>
              <a:ext uri="{FF2B5EF4-FFF2-40B4-BE49-F238E27FC236}">
                <a16:creationId xmlns:a16="http://schemas.microsoft.com/office/drawing/2014/main" id="{8B49BB92-1AF8-4B67-A51D-4DAD9E15E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8" t="1846" r="21301"/>
          <a:stretch/>
        </p:blipFill>
        <p:spPr>
          <a:xfrm flipH="1">
            <a:off x="6411957" y="2081377"/>
            <a:ext cx="2359958" cy="3062123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F0E4ED9-C31F-4C7A-9736-DA31C9D67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sp>
        <p:nvSpPr>
          <p:cNvPr id="29" name="Google Shape;192;p34">
            <a:extLst>
              <a:ext uri="{FF2B5EF4-FFF2-40B4-BE49-F238E27FC236}">
                <a16:creationId xmlns:a16="http://schemas.microsoft.com/office/drawing/2014/main" id="{6E29EB74-44F2-4842-887B-8DC7D545C3DE}"/>
              </a:ext>
            </a:extLst>
          </p:cNvPr>
          <p:cNvSpPr txBox="1">
            <a:spLocks/>
          </p:cNvSpPr>
          <p:nvPr/>
        </p:nvSpPr>
        <p:spPr>
          <a:xfrm>
            <a:off x="982043" y="569081"/>
            <a:ext cx="2796581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800" dirty="0"/>
              <a:t>Antônio,</a:t>
            </a:r>
            <a:r>
              <a:rPr lang="pt-BR" sz="1000" dirty="0">
                <a:solidFill>
                  <a:schemeClr val="bg1"/>
                </a:solidFill>
              </a:rPr>
              <a:t>  Suporte TI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0" name="Google Shape;194;p34">
            <a:extLst>
              <a:ext uri="{FF2B5EF4-FFF2-40B4-BE49-F238E27FC236}">
                <a16:creationId xmlns:a16="http://schemas.microsoft.com/office/drawing/2014/main" id="{5D51196C-24AC-41D3-9007-81923ECC3AC6}"/>
              </a:ext>
            </a:extLst>
          </p:cNvPr>
          <p:cNvSpPr txBox="1">
            <a:spLocks/>
          </p:cNvSpPr>
          <p:nvPr/>
        </p:nvSpPr>
        <p:spPr>
          <a:xfrm flipH="1">
            <a:off x="971015" y="2071801"/>
            <a:ext cx="2467534" cy="473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2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Necessidades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40EA705-D1E8-4A08-93F3-5BAE7EDF31E2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D3EDEDE2-B138-4A17-96FB-E24B0EAF93EB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Google Shape;173;p32">
            <a:extLst>
              <a:ext uri="{FF2B5EF4-FFF2-40B4-BE49-F238E27FC236}">
                <a16:creationId xmlns:a16="http://schemas.microsoft.com/office/drawing/2014/main" id="{92F74ACC-5340-4CB3-AFF5-C3C9C1813DC9}"/>
              </a:ext>
            </a:extLst>
          </p:cNvPr>
          <p:cNvSpPr txBox="1">
            <a:spLocks/>
          </p:cNvSpPr>
          <p:nvPr/>
        </p:nvSpPr>
        <p:spPr>
          <a:xfrm>
            <a:off x="972114" y="2402364"/>
            <a:ext cx="4147857" cy="1954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Chamados cada vez mais frequentes que muitas vezes demoram para ser atendidos;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Não consegue evitar o problema antes dele acontecer, resultando no mal funcionamento da máquina em momentos inoportunos;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Alta demanda de chamados por conta de máquinas defeituosas por falta de acompanhamento das mesmas;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Muitos chamados que ficam acumulados;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Problemas com atualização dos sistemas do fastfood;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  <a:latin typeface="Overpass Light" panose="020B0604020202020204" charset="0"/>
              </a:rPr>
              <a:t>Dificuldade em encontrar a causa do problema da máquina.</a:t>
            </a:r>
            <a:endParaRPr lang="en-US" sz="9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8A7B72DA-88A4-4AFD-8B48-0AE86379585A}"/>
              </a:ext>
            </a:extLst>
          </p:cNvPr>
          <p:cNvSpPr txBox="1">
            <a:spLocks/>
          </p:cNvSpPr>
          <p:nvPr/>
        </p:nvSpPr>
        <p:spPr>
          <a:xfrm>
            <a:off x="878080" y="939648"/>
            <a:ext cx="2957693" cy="373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tx1"/>
              </a:buClr>
            </a:pPr>
            <a:r>
              <a:rPr lang="en-US" sz="900" b="1" dirty="0">
                <a:solidFill>
                  <a:schemeClr val="tx1"/>
                </a:solidFill>
                <a:latin typeface="Overpass Light" panose="020B0604020202020204" charset="0"/>
              </a:rPr>
              <a:t>“Preciso resolver os problemas relacionados ás máquinas do restaurante o mais rápido possível.”</a:t>
            </a:r>
          </a:p>
        </p:txBody>
      </p:sp>
      <p:pic>
        <p:nvPicPr>
          <p:cNvPr id="35" name="Gráfico 34">
            <a:extLst>
              <a:ext uri="{FF2B5EF4-FFF2-40B4-BE49-F238E27FC236}">
                <a16:creationId xmlns:a16="http://schemas.microsoft.com/office/drawing/2014/main" id="{3C1BD726-9C8D-4DAA-B9D3-424B9EF6E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E150DAE-8542-4648-974E-4616318F2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E05CE44-92A4-4EF9-857C-EF4ED22B23AE}"/>
              </a:ext>
            </a:extLst>
          </p:cNvPr>
          <p:cNvSpPr/>
          <p:nvPr/>
        </p:nvSpPr>
        <p:spPr>
          <a:xfrm>
            <a:off x="835525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Google Shape;150;p30">
            <a:extLst>
              <a:ext uri="{FF2B5EF4-FFF2-40B4-BE49-F238E27FC236}">
                <a16:creationId xmlns:a16="http://schemas.microsoft.com/office/drawing/2014/main" id="{DC909E75-0235-4D19-B163-380C468E1812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212768" cy="19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1C8308-F8DB-4E56-9B36-2F53C41C62A1}"/>
              </a:ext>
            </a:extLst>
          </p:cNvPr>
          <p:cNvSpPr/>
          <p:nvPr/>
        </p:nvSpPr>
        <p:spPr>
          <a:xfrm>
            <a:off x="835524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F4354D-0A6D-4066-AB15-0303591E8AEF}"/>
              </a:ext>
            </a:extLst>
          </p:cNvPr>
          <p:cNvSpPr/>
          <p:nvPr/>
        </p:nvSpPr>
        <p:spPr>
          <a:xfrm>
            <a:off x="2897408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69E5EDC-F255-47D4-BCBB-3CC207E84D11}"/>
              </a:ext>
            </a:extLst>
          </p:cNvPr>
          <p:cNvSpPr/>
          <p:nvPr/>
        </p:nvSpPr>
        <p:spPr>
          <a:xfrm>
            <a:off x="2897407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3B15D85-7802-43F8-94CC-9960070B81A5}"/>
              </a:ext>
            </a:extLst>
          </p:cNvPr>
          <p:cNvSpPr/>
          <p:nvPr/>
        </p:nvSpPr>
        <p:spPr>
          <a:xfrm>
            <a:off x="4959291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21E6E42-59DC-48BD-B6BB-7A4013210C19}"/>
              </a:ext>
            </a:extLst>
          </p:cNvPr>
          <p:cNvSpPr/>
          <p:nvPr/>
        </p:nvSpPr>
        <p:spPr>
          <a:xfrm>
            <a:off x="4959290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126F746-616D-4267-8F2B-06D4B8344A4A}"/>
              </a:ext>
            </a:extLst>
          </p:cNvPr>
          <p:cNvSpPr/>
          <p:nvPr/>
        </p:nvSpPr>
        <p:spPr>
          <a:xfrm>
            <a:off x="7021174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CA18823-2BD0-4B0B-B9BB-F60038BCECBC}"/>
              </a:ext>
            </a:extLst>
          </p:cNvPr>
          <p:cNvSpPr/>
          <p:nvPr/>
        </p:nvSpPr>
        <p:spPr>
          <a:xfrm>
            <a:off x="7021173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7AF5B33-5B01-4C6A-8275-8DE52F7E939D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D7EFC9D-3A48-4A58-81C9-E12B0B75A607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Google Shape;173;p32">
            <a:extLst>
              <a:ext uri="{FF2B5EF4-FFF2-40B4-BE49-F238E27FC236}">
                <a16:creationId xmlns:a16="http://schemas.microsoft.com/office/drawing/2014/main" id="{FD76E3C2-F4DB-4253-92FE-CD2A55BF25E1}"/>
              </a:ext>
            </a:extLst>
          </p:cNvPr>
          <p:cNvSpPr txBox="1">
            <a:spLocks/>
          </p:cNvSpPr>
          <p:nvPr/>
        </p:nvSpPr>
        <p:spPr>
          <a:xfrm>
            <a:off x="835524" y="632761"/>
            <a:ext cx="1685804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Minhas máquinas estão tendo falhas constantes, gerando grandes filas e frustando os clientes.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0" name="Google Shape;173;p32">
            <a:extLst>
              <a:ext uri="{FF2B5EF4-FFF2-40B4-BE49-F238E27FC236}">
                <a16:creationId xmlns:a16="http://schemas.microsoft.com/office/drawing/2014/main" id="{ECC3B720-5CE2-4AF4-AD45-854A182C69A5}"/>
              </a:ext>
            </a:extLst>
          </p:cNvPr>
          <p:cNvSpPr txBox="1">
            <a:spLocks/>
          </p:cNvSpPr>
          <p:nvPr/>
        </p:nvSpPr>
        <p:spPr>
          <a:xfrm>
            <a:off x="2866023" y="632761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Não tenho nenhuma forma de prever essas falhas, logo quando acontecem o reparo demora.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2" name="Google Shape;173;p32">
            <a:extLst>
              <a:ext uri="{FF2B5EF4-FFF2-40B4-BE49-F238E27FC236}">
                <a16:creationId xmlns:a16="http://schemas.microsoft.com/office/drawing/2014/main" id="{FDACD689-0079-44E8-9D07-9AE16398BB7D}"/>
              </a:ext>
            </a:extLst>
          </p:cNvPr>
          <p:cNvSpPr txBox="1">
            <a:spLocks/>
          </p:cNvSpPr>
          <p:nvPr/>
        </p:nvSpPr>
        <p:spPr>
          <a:xfrm>
            <a:off x="4916709" y="632761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Cadastro minha franquia no Request, assim eles me ajudam no monitoramento das minhas máquinas.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4" name="Google Shape;173;p32">
            <a:extLst>
              <a:ext uri="{FF2B5EF4-FFF2-40B4-BE49-F238E27FC236}">
                <a16:creationId xmlns:a16="http://schemas.microsoft.com/office/drawing/2014/main" id="{F8BC428F-F4A4-44AE-8FBD-E32B2F58839E}"/>
              </a:ext>
            </a:extLst>
          </p:cNvPr>
          <p:cNvSpPr txBox="1">
            <a:spLocks/>
          </p:cNvSpPr>
          <p:nvPr/>
        </p:nvSpPr>
        <p:spPr>
          <a:xfrm>
            <a:off x="6980845" y="62528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Com o Request a equipe de TI tem acesso a dados que facilitam a resolução dos chamados.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5" name="Google Shape;173;p32">
            <a:extLst>
              <a:ext uri="{FF2B5EF4-FFF2-40B4-BE49-F238E27FC236}">
                <a16:creationId xmlns:a16="http://schemas.microsoft.com/office/drawing/2014/main" id="{39038AE8-31DE-4593-BF04-A7C4069C428A}"/>
              </a:ext>
            </a:extLst>
          </p:cNvPr>
          <p:cNvSpPr txBox="1">
            <a:spLocks/>
          </p:cNvSpPr>
          <p:nvPr/>
        </p:nvSpPr>
        <p:spPr>
          <a:xfrm>
            <a:off x="801912" y="2850779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Além disso, o Request emite alertas caso seja identificada alguma falha nas máquinas. 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7" name="Google Shape;173;p32">
            <a:extLst>
              <a:ext uri="{FF2B5EF4-FFF2-40B4-BE49-F238E27FC236}">
                <a16:creationId xmlns:a16="http://schemas.microsoft.com/office/drawing/2014/main" id="{FF3B2C46-C55C-43DC-93BF-8327921A01B8}"/>
              </a:ext>
            </a:extLst>
          </p:cNvPr>
          <p:cNvSpPr txBox="1">
            <a:spLocks/>
          </p:cNvSpPr>
          <p:nvPr/>
        </p:nvSpPr>
        <p:spPr>
          <a:xfrm>
            <a:off x="2863804" y="285000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O sistema também me permite abrir chamados para a equipe de TI caso identifique algum erro.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E76E24E2-7F25-4C1A-B716-A93D209BC2D3}"/>
              </a:ext>
            </a:extLst>
          </p:cNvPr>
          <p:cNvSpPr txBox="1">
            <a:spLocks/>
          </p:cNvSpPr>
          <p:nvPr/>
        </p:nvSpPr>
        <p:spPr>
          <a:xfrm>
            <a:off x="4923433" y="285000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Com isso eu tenho mais controle das máquinas e a equipe de TI tem mais agilidade na resolução dos chamados.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" name="Google Shape;173;p32">
            <a:extLst>
              <a:ext uri="{FF2B5EF4-FFF2-40B4-BE49-F238E27FC236}">
                <a16:creationId xmlns:a16="http://schemas.microsoft.com/office/drawing/2014/main" id="{7E80A0FD-FF9E-4F01-B83B-8119F8B4F334}"/>
              </a:ext>
            </a:extLst>
          </p:cNvPr>
          <p:cNvSpPr txBox="1">
            <a:spLocks/>
          </p:cNvSpPr>
          <p:nvPr/>
        </p:nvSpPr>
        <p:spPr>
          <a:xfrm>
            <a:off x="6987553" y="285000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Posso prevenir filas extensas e ter clientes mais satisfeitos!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21050E8-3B41-4972-89B8-1D0C63C0B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68" y="3395904"/>
            <a:ext cx="1259696" cy="109815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EDD7143-2FAE-40E0-B119-9D356DE13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1143" y="3617402"/>
            <a:ext cx="1343057" cy="87863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1BF9113-CB86-4098-B713-E2B1E9D3FCD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24595"/>
          <a:stretch/>
        </p:blipFill>
        <p:spPr>
          <a:xfrm>
            <a:off x="7322513" y="1121185"/>
            <a:ext cx="1005473" cy="92112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9074DC2-27E1-4F4C-8AFE-211236D64F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735" r="41028"/>
          <a:stretch/>
        </p:blipFill>
        <p:spPr>
          <a:xfrm>
            <a:off x="7998196" y="1723605"/>
            <a:ext cx="437050" cy="574091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E411D893-997D-43E0-A1B8-00D9CEE2F29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1" r="-6425"/>
          <a:stretch/>
        </p:blipFill>
        <p:spPr>
          <a:xfrm>
            <a:off x="7282576" y="1686738"/>
            <a:ext cx="767763" cy="62228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800C34F5-EAF0-4917-94D9-E078E026CF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6969" y="3487289"/>
            <a:ext cx="1053419" cy="1012247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FF9876E2-87AC-4EA8-A583-C3D87CDB71D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58895" y="1232016"/>
            <a:ext cx="1075856" cy="1078744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4A23C05E-BBC2-4152-89B7-583D1421772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64492" b="19481"/>
          <a:stretch/>
        </p:blipFill>
        <p:spPr>
          <a:xfrm>
            <a:off x="1001285" y="1188543"/>
            <a:ext cx="324655" cy="641999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C6D24BED-95F0-402A-A931-E192DAC58D4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50610" r="9359"/>
          <a:stretch/>
        </p:blipFill>
        <p:spPr>
          <a:xfrm>
            <a:off x="1259552" y="1340072"/>
            <a:ext cx="433127" cy="943561"/>
          </a:xfrm>
          <a:prstGeom prst="rect">
            <a:avLst/>
          </a:prstGeom>
        </p:spPr>
      </p:pic>
      <p:sp>
        <p:nvSpPr>
          <p:cNvPr id="39" name="Elipse 38">
            <a:extLst>
              <a:ext uri="{FF2B5EF4-FFF2-40B4-BE49-F238E27FC236}">
                <a16:creationId xmlns:a16="http://schemas.microsoft.com/office/drawing/2014/main" id="{BAACB4F5-D75F-4F2B-BF05-518DD78B688D}"/>
              </a:ext>
            </a:extLst>
          </p:cNvPr>
          <p:cNvSpPr/>
          <p:nvPr/>
        </p:nvSpPr>
        <p:spPr>
          <a:xfrm>
            <a:off x="1039068" y="1367707"/>
            <a:ext cx="237981" cy="216660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40" name="Google Shape;173;p32">
            <a:extLst>
              <a:ext uri="{FF2B5EF4-FFF2-40B4-BE49-F238E27FC236}">
                <a16:creationId xmlns:a16="http://schemas.microsoft.com/office/drawing/2014/main" id="{B37555AD-C218-469E-98F5-C0A37BBEB39A}"/>
              </a:ext>
            </a:extLst>
          </p:cNvPr>
          <p:cNvSpPr txBox="1">
            <a:spLocks/>
          </p:cNvSpPr>
          <p:nvPr/>
        </p:nvSpPr>
        <p:spPr>
          <a:xfrm>
            <a:off x="983419" y="1334178"/>
            <a:ext cx="342086" cy="328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Clr>
                <a:srgbClr val="25A9EE"/>
              </a:buClr>
            </a:pP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ráfico 41">
            <a:extLst>
              <a:ext uri="{FF2B5EF4-FFF2-40B4-BE49-F238E27FC236}">
                <a16:creationId xmlns:a16="http://schemas.microsoft.com/office/drawing/2014/main" id="{5DF18507-0A74-4C71-BC48-EAA9EF03490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59605" t="16470" r="13953"/>
          <a:stretch/>
        </p:blipFill>
        <p:spPr>
          <a:xfrm>
            <a:off x="1686317" y="1501732"/>
            <a:ext cx="285742" cy="780303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1AC331B7-122E-4B6D-A908-77711B1FEBE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64820" t="32447" r="-667"/>
          <a:stretch/>
        </p:blipFill>
        <p:spPr>
          <a:xfrm>
            <a:off x="1968776" y="1502894"/>
            <a:ext cx="431299" cy="780302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459C8C48-B6FA-4E9C-8675-1A20CD7CB113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37149" b="21137"/>
          <a:stretch/>
        </p:blipFill>
        <p:spPr>
          <a:xfrm>
            <a:off x="3308977" y="1230274"/>
            <a:ext cx="871338" cy="951022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000A4BE1-ACD3-49F8-8B6B-F98C875D4E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080000" y="3584867"/>
            <a:ext cx="1384488" cy="907391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95ED00AE-E70F-47FA-A5ED-E2C9E6E5851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5735E5F-112D-411E-8205-B41917A23B77}"/>
              </a:ext>
            </a:extLst>
          </p:cNvPr>
          <p:cNvSpPr/>
          <p:nvPr/>
        </p:nvSpPr>
        <p:spPr>
          <a:xfrm>
            <a:off x="5641041" y="1506030"/>
            <a:ext cx="194982" cy="204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Gráfico 40">
            <a:extLst>
              <a:ext uri="{FF2B5EF4-FFF2-40B4-BE49-F238E27FC236}">
                <a16:creationId xmlns:a16="http://schemas.microsoft.com/office/drawing/2014/main" id="{95B89C33-E578-479C-A8A8-AD534F3AE437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11849" t="35558" r="73937" b="29426"/>
          <a:stretch/>
        </p:blipFill>
        <p:spPr>
          <a:xfrm>
            <a:off x="5677913" y="1550635"/>
            <a:ext cx="121237" cy="1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334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E150DAE-8542-4648-974E-4616318F2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6F0262-E495-4A45-B2BF-9B862BCE2C4D}"/>
              </a:ext>
            </a:extLst>
          </p:cNvPr>
          <p:cNvCxnSpPr>
            <a:cxnSpLocks/>
          </p:cNvCxnSpPr>
          <p:nvPr/>
        </p:nvCxnSpPr>
        <p:spPr>
          <a:xfrm>
            <a:off x="372085" y="2575121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5D31D98-E211-4C1E-8627-2F21F0A8ECB2}"/>
              </a:ext>
            </a:extLst>
          </p:cNvPr>
          <p:cNvCxnSpPr>
            <a:cxnSpLocks/>
          </p:cNvCxnSpPr>
          <p:nvPr/>
        </p:nvCxnSpPr>
        <p:spPr>
          <a:xfrm>
            <a:off x="372085" y="2670731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Google Shape;192;p34">
            <a:extLst>
              <a:ext uri="{FF2B5EF4-FFF2-40B4-BE49-F238E27FC236}">
                <a16:creationId xmlns:a16="http://schemas.microsoft.com/office/drawing/2014/main" id="{4F53AB17-C5C2-48D9-A910-7DDBC6C86808}"/>
              </a:ext>
            </a:extLst>
          </p:cNvPr>
          <p:cNvSpPr txBox="1">
            <a:spLocks/>
          </p:cNvSpPr>
          <p:nvPr/>
        </p:nvSpPr>
        <p:spPr>
          <a:xfrm>
            <a:off x="982043" y="569081"/>
            <a:ext cx="2682281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800" dirty="0"/>
              <a:t>HLD</a:t>
            </a:r>
          </a:p>
        </p:txBody>
      </p:sp>
      <p:sp>
        <p:nvSpPr>
          <p:cNvPr id="26" name="Google Shape;150;p30">
            <a:extLst>
              <a:ext uri="{FF2B5EF4-FFF2-40B4-BE49-F238E27FC236}">
                <a16:creationId xmlns:a16="http://schemas.microsoft.com/office/drawing/2014/main" id="{DC909E75-0235-4D19-B163-380C468E1812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212768" cy="19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D1350AF-246E-45D5-8249-228E54D1B2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BD5BEA3-46D5-48BA-A2DB-F9C2167EAC9C}"/>
              </a:ext>
            </a:extLst>
          </p:cNvPr>
          <p:cNvCxnSpPr>
            <a:cxnSpLocks/>
          </p:cNvCxnSpPr>
          <p:nvPr/>
        </p:nvCxnSpPr>
        <p:spPr>
          <a:xfrm flipV="1">
            <a:off x="2852771" y="2696819"/>
            <a:ext cx="278179" cy="2"/>
          </a:xfrm>
          <a:prstGeom prst="straightConnector1">
            <a:avLst/>
          </a:prstGeom>
          <a:ln>
            <a:solidFill>
              <a:srgbClr val="25A9EE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Imagem 2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E690D27B-4EB9-40A7-B50D-7DDC5AF3B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018" y="2520915"/>
            <a:ext cx="351807" cy="351807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C47665AA-1677-45EC-B2AF-06685DB687F3}"/>
              </a:ext>
            </a:extLst>
          </p:cNvPr>
          <p:cNvSpPr/>
          <p:nvPr/>
        </p:nvSpPr>
        <p:spPr>
          <a:xfrm>
            <a:off x="1061448" y="1851656"/>
            <a:ext cx="1653084" cy="165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CF176537-4AB8-4099-A806-C0D492DB9688}"/>
              </a:ext>
            </a:extLst>
          </p:cNvPr>
          <p:cNvCxnSpPr>
            <a:cxnSpLocks/>
          </p:cNvCxnSpPr>
          <p:nvPr/>
        </p:nvCxnSpPr>
        <p:spPr>
          <a:xfrm flipV="1">
            <a:off x="3576893" y="2696816"/>
            <a:ext cx="278179" cy="2"/>
          </a:xfrm>
          <a:prstGeom prst="straightConnector1">
            <a:avLst/>
          </a:prstGeom>
          <a:ln>
            <a:solidFill>
              <a:srgbClr val="25A9EE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8D237B75-4D2D-4D3B-A49C-562F36CDB91E}"/>
              </a:ext>
            </a:extLst>
          </p:cNvPr>
          <p:cNvCxnSpPr>
            <a:cxnSpLocks/>
          </p:cNvCxnSpPr>
          <p:nvPr/>
        </p:nvCxnSpPr>
        <p:spPr>
          <a:xfrm flipV="1">
            <a:off x="5753432" y="2696819"/>
            <a:ext cx="278179" cy="2"/>
          </a:xfrm>
          <a:prstGeom prst="straightConnector1">
            <a:avLst/>
          </a:prstGeom>
          <a:ln>
            <a:solidFill>
              <a:srgbClr val="25A9EE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Imagem 43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556D316-D882-4968-8627-EDD4212F5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679" y="2520915"/>
            <a:ext cx="351807" cy="351807"/>
          </a:xfrm>
          <a:prstGeom prst="rect">
            <a:avLst/>
          </a:prstGeom>
        </p:spPr>
      </p:pic>
      <p:sp>
        <p:nvSpPr>
          <p:cNvPr id="45" name="Elipse 44">
            <a:extLst>
              <a:ext uri="{FF2B5EF4-FFF2-40B4-BE49-F238E27FC236}">
                <a16:creationId xmlns:a16="http://schemas.microsoft.com/office/drawing/2014/main" id="{BBD987CC-BC20-4CF3-9894-82C5AF8BF8C9}"/>
              </a:ext>
            </a:extLst>
          </p:cNvPr>
          <p:cNvSpPr/>
          <p:nvPr/>
        </p:nvSpPr>
        <p:spPr>
          <a:xfrm>
            <a:off x="3962109" y="1851656"/>
            <a:ext cx="1653084" cy="165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BDDCCCA-0B43-46A9-A88C-E5258BACD115}"/>
              </a:ext>
            </a:extLst>
          </p:cNvPr>
          <p:cNvCxnSpPr>
            <a:cxnSpLocks/>
          </p:cNvCxnSpPr>
          <p:nvPr/>
        </p:nvCxnSpPr>
        <p:spPr>
          <a:xfrm flipV="1">
            <a:off x="6477554" y="2696816"/>
            <a:ext cx="278179" cy="2"/>
          </a:xfrm>
          <a:prstGeom prst="straightConnector1">
            <a:avLst/>
          </a:prstGeom>
          <a:ln>
            <a:solidFill>
              <a:srgbClr val="25A9EE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:a16="http://schemas.microsoft.com/office/drawing/2014/main" id="{54F068CB-54ED-4936-B92D-CABE86688B9E}"/>
              </a:ext>
            </a:extLst>
          </p:cNvPr>
          <p:cNvSpPr/>
          <p:nvPr/>
        </p:nvSpPr>
        <p:spPr>
          <a:xfrm>
            <a:off x="6871948" y="1851656"/>
            <a:ext cx="1653084" cy="165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Imagem 56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00DA0365-E1A4-4302-A9F0-780F7B02D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648" y="2218161"/>
            <a:ext cx="416591" cy="401305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C37B2E0B-7E54-452D-886E-39BD7E10B9F7}"/>
              </a:ext>
            </a:extLst>
          </p:cNvPr>
          <p:cNvCxnSpPr>
            <a:cxnSpLocks/>
          </p:cNvCxnSpPr>
          <p:nvPr/>
        </p:nvCxnSpPr>
        <p:spPr>
          <a:xfrm>
            <a:off x="2144808" y="2614534"/>
            <a:ext cx="0" cy="21337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6" name="Imagem 65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F0A669C4-AD4F-4CDC-95CC-2D50DF85F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395" y="2713611"/>
            <a:ext cx="470013" cy="470013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262B016B-C81F-4556-93E7-C5AD0AC06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133" y="2609408"/>
            <a:ext cx="223957" cy="223957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886CD2B0-A604-4823-ACA7-63BF7CECDD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5722" y="2151482"/>
            <a:ext cx="181451" cy="181451"/>
          </a:xfrm>
          <a:prstGeom prst="rect">
            <a:avLst/>
          </a:prstGeom>
        </p:spPr>
      </p:pic>
      <p:pic>
        <p:nvPicPr>
          <p:cNvPr id="76" name="Imagem 75" descr="Ícone&#10;&#10;Descrição gerada automaticamente">
            <a:extLst>
              <a:ext uri="{FF2B5EF4-FFF2-40B4-BE49-F238E27FC236}">
                <a16:creationId xmlns:a16="http://schemas.microsoft.com/office/drawing/2014/main" id="{BDD0C521-C644-4218-A613-574280062D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2224" y="2286375"/>
            <a:ext cx="768711" cy="768711"/>
          </a:xfrm>
          <a:prstGeom prst="rect">
            <a:avLst/>
          </a:prstGeom>
        </p:spPr>
      </p:pic>
      <p:pic>
        <p:nvPicPr>
          <p:cNvPr id="78" name="Imagem 77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CCF45A31-6BB8-4E6C-B8DE-0AF945800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3864" y="2086966"/>
            <a:ext cx="223957" cy="223957"/>
          </a:xfrm>
          <a:prstGeom prst="rect">
            <a:avLst/>
          </a:prstGeom>
        </p:spPr>
      </p:pic>
      <p:pic>
        <p:nvPicPr>
          <p:cNvPr id="80" name="Imagem 79" descr="Uma imagem contendo Texto&#10;&#10;Descrição gerada automaticamente">
            <a:extLst>
              <a:ext uri="{FF2B5EF4-FFF2-40B4-BE49-F238E27FC236}">
                <a16:creationId xmlns:a16="http://schemas.microsoft.com/office/drawing/2014/main" id="{89C62D43-57E1-45C6-B103-3E216F74EF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32480" y="2565025"/>
            <a:ext cx="400359" cy="400359"/>
          </a:xfrm>
          <a:prstGeom prst="rect">
            <a:avLst/>
          </a:prstGeom>
        </p:spPr>
      </p:pic>
      <p:pic>
        <p:nvPicPr>
          <p:cNvPr id="82" name="Imagem 81" descr="Desenho com traços pretos&#10;&#10;Descrição gerada automaticamente com confiança média">
            <a:extLst>
              <a:ext uri="{FF2B5EF4-FFF2-40B4-BE49-F238E27FC236}">
                <a16:creationId xmlns:a16="http://schemas.microsoft.com/office/drawing/2014/main" id="{BE4BF2F7-B112-43C3-B30B-0856B623D7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66491" y="2366339"/>
            <a:ext cx="397373" cy="397373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25858C35-1DDD-417A-A979-7EDE1F663F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208" y="2981906"/>
            <a:ext cx="275432" cy="27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677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5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6AFAF27-DCD8-4F86-866E-77FA1554DD51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                                                                                                               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2E119D8-9649-42A4-AE34-1ED6F36D0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72085" y="333209"/>
            <a:ext cx="221385" cy="196492"/>
          </a:xfrm>
          <a:prstGeom prst="rect">
            <a:avLst/>
          </a:prstGeom>
        </p:spPr>
      </p:pic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C487AA23-B809-44F5-BFFB-216D0FD470AC}"/>
              </a:ext>
            </a:extLst>
          </p:cNvPr>
          <p:cNvSpPr txBox="1">
            <a:spLocks/>
          </p:cNvSpPr>
          <p:nvPr/>
        </p:nvSpPr>
        <p:spPr>
          <a:xfrm>
            <a:off x="268246" y="4612329"/>
            <a:ext cx="325224" cy="154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7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Google Shape;192;p34">
            <a:extLst>
              <a:ext uri="{FF2B5EF4-FFF2-40B4-BE49-F238E27FC236}">
                <a16:creationId xmlns:a16="http://schemas.microsoft.com/office/drawing/2014/main" id="{61013787-27BA-4FC4-87F0-3B01DC223B2D}"/>
              </a:ext>
            </a:extLst>
          </p:cNvPr>
          <p:cNvSpPr txBox="1">
            <a:spLocks/>
          </p:cNvSpPr>
          <p:nvPr/>
        </p:nvSpPr>
        <p:spPr>
          <a:xfrm rot="16200000">
            <a:off x="-1392502" y="2205186"/>
            <a:ext cx="3824024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800" dirty="0"/>
              <a:t>Product Backlog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BCF3A52-B2B9-4C88-852A-9795AF572EC8}"/>
              </a:ext>
            </a:extLst>
          </p:cNvPr>
          <p:cNvSpPr/>
          <p:nvPr/>
        </p:nvSpPr>
        <p:spPr>
          <a:xfrm>
            <a:off x="756037" y="342262"/>
            <a:ext cx="8104981" cy="991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18" name="Google Shape;194;p34">
            <a:extLst>
              <a:ext uri="{FF2B5EF4-FFF2-40B4-BE49-F238E27FC236}">
                <a16:creationId xmlns:a16="http://schemas.microsoft.com/office/drawing/2014/main" id="{1B83A1BA-A668-42FB-AA90-8455EB9A00D7}"/>
              </a:ext>
            </a:extLst>
          </p:cNvPr>
          <p:cNvSpPr txBox="1">
            <a:spLocks/>
          </p:cNvSpPr>
          <p:nvPr/>
        </p:nvSpPr>
        <p:spPr>
          <a:xfrm flipH="1">
            <a:off x="902179" y="437105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01.1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21" name="Google Shape;173;p32">
            <a:extLst>
              <a:ext uri="{FF2B5EF4-FFF2-40B4-BE49-F238E27FC236}">
                <a16:creationId xmlns:a16="http://schemas.microsoft.com/office/drawing/2014/main" id="{25ADDC26-C97D-41D5-919F-63526E5CEF80}"/>
              </a:ext>
            </a:extLst>
          </p:cNvPr>
          <p:cNvSpPr txBox="1">
            <a:spLocks/>
          </p:cNvSpPr>
          <p:nvPr/>
        </p:nvSpPr>
        <p:spPr>
          <a:xfrm>
            <a:off x="1705595" y="366875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sistema deve alertar via Slack ou outra ferramenta, a equipe de TI caso alguma maquina apresente mal funcionamento.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2" name="Google Shape;173;p32">
            <a:extLst>
              <a:ext uri="{FF2B5EF4-FFF2-40B4-BE49-F238E27FC236}">
                <a16:creationId xmlns:a16="http://schemas.microsoft.com/office/drawing/2014/main" id="{3B0DBB76-25DA-485D-A393-2330FC005E83}"/>
              </a:ext>
            </a:extLst>
          </p:cNvPr>
          <p:cNvSpPr txBox="1">
            <a:spLocks/>
          </p:cNvSpPr>
          <p:nvPr/>
        </p:nvSpPr>
        <p:spPr>
          <a:xfrm>
            <a:off x="8000144" y="380276"/>
            <a:ext cx="665222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3" name="Google Shape;194;p34">
            <a:extLst>
              <a:ext uri="{FF2B5EF4-FFF2-40B4-BE49-F238E27FC236}">
                <a16:creationId xmlns:a16="http://schemas.microsoft.com/office/drawing/2014/main" id="{80D80A0B-ACDE-4850-919C-B8619E0666B1}"/>
              </a:ext>
            </a:extLst>
          </p:cNvPr>
          <p:cNvSpPr txBox="1">
            <a:spLocks/>
          </p:cNvSpPr>
          <p:nvPr/>
        </p:nvSpPr>
        <p:spPr>
          <a:xfrm flipH="1">
            <a:off x="902179" y="658663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01.2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24" name="Google Shape;173;p32">
            <a:extLst>
              <a:ext uri="{FF2B5EF4-FFF2-40B4-BE49-F238E27FC236}">
                <a16:creationId xmlns:a16="http://schemas.microsoft.com/office/drawing/2014/main" id="{749820ED-8C49-44ED-B1C4-AB0DA4FEEDF8}"/>
              </a:ext>
            </a:extLst>
          </p:cNvPr>
          <p:cNvSpPr txBox="1">
            <a:spLocks/>
          </p:cNvSpPr>
          <p:nvPr/>
        </p:nvSpPr>
        <p:spPr>
          <a:xfrm>
            <a:off x="1705595" y="588433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A dashboard da equipe de TI deve informar o estado dos componentes importantes para o funcionamento do serviço de atendimento.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5" name="Google Shape;173;p32">
            <a:extLst>
              <a:ext uri="{FF2B5EF4-FFF2-40B4-BE49-F238E27FC236}">
                <a16:creationId xmlns:a16="http://schemas.microsoft.com/office/drawing/2014/main" id="{F24F59D4-C087-4591-BD80-1CF20EF4BFC4}"/>
              </a:ext>
            </a:extLst>
          </p:cNvPr>
          <p:cNvSpPr txBox="1">
            <a:spLocks/>
          </p:cNvSpPr>
          <p:nvPr/>
        </p:nvSpPr>
        <p:spPr>
          <a:xfrm>
            <a:off x="8000144" y="601834"/>
            <a:ext cx="665222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3" name="Google Shape;194;p34">
            <a:extLst>
              <a:ext uri="{FF2B5EF4-FFF2-40B4-BE49-F238E27FC236}">
                <a16:creationId xmlns:a16="http://schemas.microsoft.com/office/drawing/2014/main" id="{5E96C35A-6BEC-4EF8-9237-54A03B21D4A5}"/>
              </a:ext>
            </a:extLst>
          </p:cNvPr>
          <p:cNvSpPr txBox="1">
            <a:spLocks/>
          </p:cNvSpPr>
          <p:nvPr/>
        </p:nvSpPr>
        <p:spPr>
          <a:xfrm flipH="1">
            <a:off x="902179" y="874309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02.1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967651B0-103F-47DF-BE72-19306BCF300E}"/>
              </a:ext>
            </a:extLst>
          </p:cNvPr>
          <p:cNvSpPr txBox="1">
            <a:spLocks/>
          </p:cNvSpPr>
          <p:nvPr/>
        </p:nvSpPr>
        <p:spPr>
          <a:xfrm>
            <a:off x="1705595" y="804079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sistema terá que ter um sistema de chamados próprio e integrado com o sistema de monitoramento.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69B32E77-EBBA-48B5-989C-4057BD70A299}"/>
              </a:ext>
            </a:extLst>
          </p:cNvPr>
          <p:cNvSpPr txBox="1">
            <a:spLocks/>
          </p:cNvSpPr>
          <p:nvPr/>
        </p:nvSpPr>
        <p:spPr>
          <a:xfrm>
            <a:off x="8000144" y="817480"/>
            <a:ext cx="665222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6" name="Google Shape;194;p34">
            <a:extLst>
              <a:ext uri="{FF2B5EF4-FFF2-40B4-BE49-F238E27FC236}">
                <a16:creationId xmlns:a16="http://schemas.microsoft.com/office/drawing/2014/main" id="{59F35D92-BD82-4140-8BEB-27AD53FB79C1}"/>
              </a:ext>
            </a:extLst>
          </p:cNvPr>
          <p:cNvSpPr txBox="1">
            <a:spLocks/>
          </p:cNvSpPr>
          <p:nvPr/>
        </p:nvSpPr>
        <p:spPr>
          <a:xfrm flipH="1">
            <a:off x="902179" y="1092304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02.2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37" name="Google Shape;173;p32">
            <a:extLst>
              <a:ext uri="{FF2B5EF4-FFF2-40B4-BE49-F238E27FC236}">
                <a16:creationId xmlns:a16="http://schemas.microsoft.com/office/drawing/2014/main" id="{F53452FE-24EE-4BD6-8308-7C326C9A9E17}"/>
              </a:ext>
            </a:extLst>
          </p:cNvPr>
          <p:cNvSpPr txBox="1">
            <a:spLocks/>
          </p:cNvSpPr>
          <p:nvPr/>
        </p:nvSpPr>
        <p:spPr>
          <a:xfrm>
            <a:off x="1705595" y="1022074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sistema deve ser acoplado ao sistema de chamados do fastfood, assim integrando com nosso sistema de monitoramento.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48D4F8B2-4D64-46C3-80E1-75C6B4D9E81C}"/>
              </a:ext>
            </a:extLst>
          </p:cNvPr>
          <p:cNvSpPr txBox="1">
            <a:spLocks/>
          </p:cNvSpPr>
          <p:nvPr/>
        </p:nvSpPr>
        <p:spPr>
          <a:xfrm>
            <a:off x="8000144" y="1035475"/>
            <a:ext cx="665222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E70249A-697F-43CC-8546-80C543BD49F8}"/>
              </a:ext>
            </a:extLst>
          </p:cNvPr>
          <p:cNvSpPr/>
          <p:nvPr/>
        </p:nvSpPr>
        <p:spPr>
          <a:xfrm>
            <a:off x="756035" y="1508196"/>
            <a:ext cx="8104981" cy="991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52" name="Google Shape;194;p34">
            <a:extLst>
              <a:ext uri="{FF2B5EF4-FFF2-40B4-BE49-F238E27FC236}">
                <a16:creationId xmlns:a16="http://schemas.microsoft.com/office/drawing/2014/main" id="{7C0F00AE-E1C8-4C43-BA22-BD1B5FCDEE29}"/>
              </a:ext>
            </a:extLst>
          </p:cNvPr>
          <p:cNvSpPr txBox="1">
            <a:spLocks/>
          </p:cNvSpPr>
          <p:nvPr/>
        </p:nvSpPr>
        <p:spPr>
          <a:xfrm flipH="1">
            <a:off x="902177" y="1603039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02.3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53" name="Google Shape;173;p32">
            <a:extLst>
              <a:ext uri="{FF2B5EF4-FFF2-40B4-BE49-F238E27FC236}">
                <a16:creationId xmlns:a16="http://schemas.microsoft.com/office/drawing/2014/main" id="{E03BDC22-235E-406C-8FDA-43EFCD56B51C}"/>
              </a:ext>
            </a:extLst>
          </p:cNvPr>
          <p:cNvSpPr txBox="1">
            <a:spLocks/>
          </p:cNvSpPr>
          <p:nvPr/>
        </p:nvSpPr>
        <p:spPr>
          <a:xfrm>
            <a:off x="1705593" y="1532809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funcionário que abrir o chamado ter a opção de apontar a maquina e  s tag leva o suporte para as informações daquela maquina.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54" name="Google Shape;173;p32">
            <a:extLst>
              <a:ext uri="{FF2B5EF4-FFF2-40B4-BE49-F238E27FC236}">
                <a16:creationId xmlns:a16="http://schemas.microsoft.com/office/drawing/2014/main" id="{76911220-110E-4E4B-A833-7CB2B750FC1C}"/>
              </a:ext>
            </a:extLst>
          </p:cNvPr>
          <p:cNvSpPr txBox="1">
            <a:spLocks/>
          </p:cNvSpPr>
          <p:nvPr/>
        </p:nvSpPr>
        <p:spPr>
          <a:xfrm>
            <a:off x="8000141" y="1546210"/>
            <a:ext cx="758065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Importante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55" name="Google Shape;194;p34">
            <a:extLst>
              <a:ext uri="{FF2B5EF4-FFF2-40B4-BE49-F238E27FC236}">
                <a16:creationId xmlns:a16="http://schemas.microsoft.com/office/drawing/2014/main" id="{E822D745-A883-4F9A-BC45-66133A065299}"/>
              </a:ext>
            </a:extLst>
          </p:cNvPr>
          <p:cNvSpPr txBox="1">
            <a:spLocks/>
          </p:cNvSpPr>
          <p:nvPr/>
        </p:nvSpPr>
        <p:spPr>
          <a:xfrm flipH="1">
            <a:off x="902177" y="1824597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03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56" name="Google Shape;173;p32">
            <a:extLst>
              <a:ext uri="{FF2B5EF4-FFF2-40B4-BE49-F238E27FC236}">
                <a16:creationId xmlns:a16="http://schemas.microsoft.com/office/drawing/2014/main" id="{6903BB1A-030E-4345-90F9-94562D1DAEB3}"/>
              </a:ext>
            </a:extLst>
          </p:cNvPr>
          <p:cNvSpPr txBox="1">
            <a:spLocks/>
          </p:cNvSpPr>
          <p:nvPr/>
        </p:nvSpPr>
        <p:spPr>
          <a:xfrm>
            <a:off x="1705593" y="1754367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gerente deve conseguir baixar relatórios semanais para ter acesso a informações da monitoria feita na semana.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57" name="Google Shape;173;p32">
            <a:extLst>
              <a:ext uri="{FF2B5EF4-FFF2-40B4-BE49-F238E27FC236}">
                <a16:creationId xmlns:a16="http://schemas.microsoft.com/office/drawing/2014/main" id="{B23760C7-F181-451D-B973-2E80E465EFF0}"/>
              </a:ext>
            </a:extLst>
          </p:cNvPr>
          <p:cNvSpPr txBox="1">
            <a:spLocks/>
          </p:cNvSpPr>
          <p:nvPr/>
        </p:nvSpPr>
        <p:spPr>
          <a:xfrm>
            <a:off x="8000142" y="1767768"/>
            <a:ext cx="758064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Importante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58" name="Google Shape;194;p34">
            <a:extLst>
              <a:ext uri="{FF2B5EF4-FFF2-40B4-BE49-F238E27FC236}">
                <a16:creationId xmlns:a16="http://schemas.microsoft.com/office/drawing/2014/main" id="{7DF4E2AA-5F6D-4469-9768-3236A2DDD1F4}"/>
              </a:ext>
            </a:extLst>
          </p:cNvPr>
          <p:cNvSpPr txBox="1">
            <a:spLocks/>
          </p:cNvSpPr>
          <p:nvPr/>
        </p:nvSpPr>
        <p:spPr>
          <a:xfrm flipH="1">
            <a:off x="902177" y="2040243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01.1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59" name="Google Shape;173;p32">
            <a:extLst>
              <a:ext uri="{FF2B5EF4-FFF2-40B4-BE49-F238E27FC236}">
                <a16:creationId xmlns:a16="http://schemas.microsoft.com/office/drawing/2014/main" id="{F5956B67-99A7-4B27-BDA1-F3BC80D53082}"/>
              </a:ext>
            </a:extLst>
          </p:cNvPr>
          <p:cNvSpPr txBox="1">
            <a:spLocks/>
          </p:cNvSpPr>
          <p:nvPr/>
        </p:nvSpPr>
        <p:spPr>
          <a:xfrm>
            <a:off x="1705593" y="1970013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sistema deve capturar dados de uso de RAM, CPU e Disco.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60" name="Google Shape;173;p32">
            <a:extLst>
              <a:ext uri="{FF2B5EF4-FFF2-40B4-BE49-F238E27FC236}">
                <a16:creationId xmlns:a16="http://schemas.microsoft.com/office/drawing/2014/main" id="{36121C40-B164-4CEE-9002-48E3010272D6}"/>
              </a:ext>
            </a:extLst>
          </p:cNvPr>
          <p:cNvSpPr txBox="1">
            <a:spLocks/>
          </p:cNvSpPr>
          <p:nvPr/>
        </p:nvSpPr>
        <p:spPr>
          <a:xfrm>
            <a:off x="8000142" y="1983414"/>
            <a:ext cx="665222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61" name="Google Shape;173;p32">
            <a:extLst>
              <a:ext uri="{FF2B5EF4-FFF2-40B4-BE49-F238E27FC236}">
                <a16:creationId xmlns:a16="http://schemas.microsoft.com/office/drawing/2014/main" id="{E758A420-373B-4CD1-BC2B-89A5EF48B483}"/>
              </a:ext>
            </a:extLst>
          </p:cNvPr>
          <p:cNvSpPr txBox="1">
            <a:spLocks/>
          </p:cNvSpPr>
          <p:nvPr/>
        </p:nvSpPr>
        <p:spPr>
          <a:xfrm>
            <a:off x="1705593" y="2188008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sistema deve registrar esses dados no banco de dados para serem visualizados na dashboard.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62" name="Google Shape;173;p32">
            <a:extLst>
              <a:ext uri="{FF2B5EF4-FFF2-40B4-BE49-F238E27FC236}">
                <a16:creationId xmlns:a16="http://schemas.microsoft.com/office/drawing/2014/main" id="{CB1D777F-B9E9-48A8-B182-7AA7DC3A9917}"/>
              </a:ext>
            </a:extLst>
          </p:cNvPr>
          <p:cNvSpPr txBox="1">
            <a:spLocks/>
          </p:cNvSpPr>
          <p:nvPr/>
        </p:nvSpPr>
        <p:spPr>
          <a:xfrm>
            <a:off x="8000142" y="2201409"/>
            <a:ext cx="665222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63" name="Google Shape;194;p34">
            <a:extLst>
              <a:ext uri="{FF2B5EF4-FFF2-40B4-BE49-F238E27FC236}">
                <a16:creationId xmlns:a16="http://schemas.microsoft.com/office/drawing/2014/main" id="{488A7220-8B2F-4651-85AA-E85E2981FF99}"/>
              </a:ext>
            </a:extLst>
          </p:cNvPr>
          <p:cNvSpPr txBox="1">
            <a:spLocks/>
          </p:cNvSpPr>
          <p:nvPr/>
        </p:nvSpPr>
        <p:spPr>
          <a:xfrm flipH="1">
            <a:off x="902177" y="2257863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01.2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56CE9E09-F5A2-49C7-B022-50798824C817}"/>
              </a:ext>
            </a:extLst>
          </p:cNvPr>
          <p:cNvSpPr/>
          <p:nvPr/>
        </p:nvSpPr>
        <p:spPr>
          <a:xfrm>
            <a:off x="756035" y="2678085"/>
            <a:ext cx="8104981" cy="991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78" name="Google Shape;194;p34">
            <a:extLst>
              <a:ext uri="{FF2B5EF4-FFF2-40B4-BE49-F238E27FC236}">
                <a16:creationId xmlns:a16="http://schemas.microsoft.com/office/drawing/2014/main" id="{76DE87B4-F9C8-4CC1-A701-F7C79CB4DA61}"/>
              </a:ext>
            </a:extLst>
          </p:cNvPr>
          <p:cNvSpPr txBox="1">
            <a:spLocks/>
          </p:cNvSpPr>
          <p:nvPr/>
        </p:nvSpPr>
        <p:spPr>
          <a:xfrm flipH="1">
            <a:off x="902177" y="2772928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02.1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79" name="Google Shape;173;p32">
            <a:extLst>
              <a:ext uri="{FF2B5EF4-FFF2-40B4-BE49-F238E27FC236}">
                <a16:creationId xmlns:a16="http://schemas.microsoft.com/office/drawing/2014/main" id="{68896941-C095-492B-8934-3DE76F60BC28}"/>
              </a:ext>
            </a:extLst>
          </p:cNvPr>
          <p:cNvSpPr txBox="1">
            <a:spLocks/>
          </p:cNvSpPr>
          <p:nvPr/>
        </p:nvSpPr>
        <p:spPr>
          <a:xfrm>
            <a:off x="1705593" y="2702698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sistema deve capturar a versão da aplicação de atendimento usada na maquina.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0" name="Google Shape;173;p32">
            <a:extLst>
              <a:ext uri="{FF2B5EF4-FFF2-40B4-BE49-F238E27FC236}">
                <a16:creationId xmlns:a16="http://schemas.microsoft.com/office/drawing/2014/main" id="{2C312348-7796-4D3B-A7A1-C7EA553C5BDA}"/>
              </a:ext>
            </a:extLst>
          </p:cNvPr>
          <p:cNvSpPr txBox="1">
            <a:spLocks/>
          </p:cNvSpPr>
          <p:nvPr/>
        </p:nvSpPr>
        <p:spPr>
          <a:xfrm>
            <a:off x="8000141" y="2716099"/>
            <a:ext cx="758065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Importante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1" name="Google Shape;194;p34">
            <a:extLst>
              <a:ext uri="{FF2B5EF4-FFF2-40B4-BE49-F238E27FC236}">
                <a16:creationId xmlns:a16="http://schemas.microsoft.com/office/drawing/2014/main" id="{14121AE8-D189-4B44-829C-6766D451F100}"/>
              </a:ext>
            </a:extLst>
          </p:cNvPr>
          <p:cNvSpPr txBox="1">
            <a:spLocks/>
          </p:cNvSpPr>
          <p:nvPr/>
        </p:nvSpPr>
        <p:spPr>
          <a:xfrm flipH="1">
            <a:off x="902177" y="2994486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02.2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82" name="Google Shape;173;p32">
            <a:extLst>
              <a:ext uri="{FF2B5EF4-FFF2-40B4-BE49-F238E27FC236}">
                <a16:creationId xmlns:a16="http://schemas.microsoft.com/office/drawing/2014/main" id="{E3C0416D-92B6-4146-BF9E-84F6689A717A}"/>
              </a:ext>
            </a:extLst>
          </p:cNvPr>
          <p:cNvSpPr txBox="1">
            <a:spLocks/>
          </p:cNvSpPr>
          <p:nvPr/>
        </p:nvSpPr>
        <p:spPr>
          <a:xfrm>
            <a:off x="1705593" y="2924256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sistema deve registrar a versão da aplicação capturada no banco para que possa ser visualizada na dashboard.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3" name="Google Shape;173;p32">
            <a:extLst>
              <a:ext uri="{FF2B5EF4-FFF2-40B4-BE49-F238E27FC236}">
                <a16:creationId xmlns:a16="http://schemas.microsoft.com/office/drawing/2014/main" id="{73D4432B-E3D2-4FF3-A5C6-6CDB765D1D62}"/>
              </a:ext>
            </a:extLst>
          </p:cNvPr>
          <p:cNvSpPr txBox="1">
            <a:spLocks/>
          </p:cNvSpPr>
          <p:nvPr/>
        </p:nvSpPr>
        <p:spPr>
          <a:xfrm>
            <a:off x="8000142" y="2937657"/>
            <a:ext cx="758064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Importante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4" name="Google Shape;194;p34">
            <a:extLst>
              <a:ext uri="{FF2B5EF4-FFF2-40B4-BE49-F238E27FC236}">
                <a16:creationId xmlns:a16="http://schemas.microsoft.com/office/drawing/2014/main" id="{95C0DC55-2471-4DAB-9F86-3DFA8942FD1B}"/>
              </a:ext>
            </a:extLst>
          </p:cNvPr>
          <p:cNvSpPr txBox="1">
            <a:spLocks/>
          </p:cNvSpPr>
          <p:nvPr/>
        </p:nvSpPr>
        <p:spPr>
          <a:xfrm flipH="1">
            <a:off x="902177" y="3210132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03.1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A7238362-A569-4338-874E-72FFA0CAE0DB}"/>
              </a:ext>
            </a:extLst>
          </p:cNvPr>
          <p:cNvSpPr txBox="1">
            <a:spLocks/>
          </p:cNvSpPr>
          <p:nvPr/>
        </p:nvSpPr>
        <p:spPr>
          <a:xfrm>
            <a:off x="1705593" y="3139902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sistema deve fazer a captura de dados sobre RAM, CPU e Disco a cada 1Min.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6" name="Google Shape;173;p32">
            <a:extLst>
              <a:ext uri="{FF2B5EF4-FFF2-40B4-BE49-F238E27FC236}">
                <a16:creationId xmlns:a16="http://schemas.microsoft.com/office/drawing/2014/main" id="{531374F7-07B7-48AA-A365-466ED560D80C}"/>
              </a:ext>
            </a:extLst>
          </p:cNvPr>
          <p:cNvSpPr txBox="1">
            <a:spLocks/>
          </p:cNvSpPr>
          <p:nvPr/>
        </p:nvSpPr>
        <p:spPr>
          <a:xfrm>
            <a:off x="8000142" y="3153303"/>
            <a:ext cx="665222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68FC77F6-C6A4-4C7D-BC2F-BEA02A0D44D1}"/>
              </a:ext>
            </a:extLst>
          </p:cNvPr>
          <p:cNvSpPr txBox="1">
            <a:spLocks/>
          </p:cNvSpPr>
          <p:nvPr/>
        </p:nvSpPr>
        <p:spPr>
          <a:xfrm>
            <a:off x="1705593" y="3357897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sistema deve fazer a captura de versão da aplicação de atendimento a cada 12H.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8" name="Google Shape;173;p32">
            <a:extLst>
              <a:ext uri="{FF2B5EF4-FFF2-40B4-BE49-F238E27FC236}">
                <a16:creationId xmlns:a16="http://schemas.microsoft.com/office/drawing/2014/main" id="{770AD25D-C291-458C-B244-9306ADBEE03C}"/>
              </a:ext>
            </a:extLst>
          </p:cNvPr>
          <p:cNvSpPr txBox="1">
            <a:spLocks/>
          </p:cNvSpPr>
          <p:nvPr/>
        </p:nvSpPr>
        <p:spPr>
          <a:xfrm>
            <a:off x="8000142" y="3371298"/>
            <a:ext cx="758064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Importante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9" name="Google Shape;194;p34">
            <a:extLst>
              <a:ext uri="{FF2B5EF4-FFF2-40B4-BE49-F238E27FC236}">
                <a16:creationId xmlns:a16="http://schemas.microsoft.com/office/drawing/2014/main" id="{A9062E9E-C15F-4D26-959F-6CE69FB563F3}"/>
              </a:ext>
            </a:extLst>
          </p:cNvPr>
          <p:cNvSpPr txBox="1">
            <a:spLocks/>
          </p:cNvSpPr>
          <p:nvPr/>
        </p:nvSpPr>
        <p:spPr>
          <a:xfrm flipH="1">
            <a:off x="902177" y="3427752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03.2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4E6B55CE-7C99-4E72-BC26-CA1E8AD7C2A4}"/>
              </a:ext>
            </a:extLst>
          </p:cNvPr>
          <p:cNvSpPr/>
          <p:nvPr/>
        </p:nvSpPr>
        <p:spPr>
          <a:xfrm>
            <a:off x="756035" y="3821677"/>
            <a:ext cx="8104981" cy="991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104" name="Google Shape;194;p34">
            <a:extLst>
              <a:ext uri="{FF2B5EF4-FFF2-40B4-BE49-F238E27FC236}">
                <a16:creationId xmlns:a16="http://schemas.microsoft.com/office/drawing/2014/main" id="{3148E120-530A-4AAF-A7BD-4C86A47BFCCB}"/>
              </a:ext>
            </a:extLst>
          </p:cNvPr>
          <p:cNvSpPr txBox="1">
            <a:spLocks/>
          </p:cNvSpPr>
          <p:nvPr/>
        </p:nvSpPr>
        <p:spPr>
          <a:xfrm flipH="1">
            <a:off x="902177" y="3916520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01.1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105" name="Google Shape;173;p32">
            <a:extLst>
              <a:ext uri="{FF2B5EF4-FFF2-40B4-BE49-F238E27FC236}">
                <a16:creationId xmlns:a16="http://schemas.microsoft.com/office/drawing/2014/main" id="{CD3A3E41-6C94-4A6E-AE05-578066DFC23A}"/>
              </a:ext>
            </a:extLst>
          </p:cNvPr>
          <p:cNvSpPr txBox="1">
            <a:spLocks/>
          </p:cNvSpPr>
          <p:nvPr/>
        </p:nvSpPr>
        <p:spPr>
          <a:xfrm>
            <a:off x="1705593" y="3846290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site será Onepage para facilitar a navegação dos usuário.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06" name="Google Shape;173;p32">
            <a:extLst>
              <a:ext uri="{FF2B5EF4-FFF2-40B4-BE49-F238E27FC236}">
                <a16:creationId xmlns:a16="http://schemas.microsoft.com/office/drawing/2014/main" id="{79F77473-A309-4654-9985-06FAB9EB1B02}"/>
              </a:ext>
            </a:extLst>
          </p:cNvPr>
          <p:cNvSpPr txBox="1">
            <a:spLocks/>
          </p:cNvSpPr>
          <p:nvPr/>
        </p:nvSpPr>
        <p:spPr>
          <a:xfrm>
            <a:off x="8000141" y="3859691"/>
            <a:ext cx="758065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07" name="Google Shape;194;p34">
            <a:extLst>
              <a:ext uri="{FF2B5EF4-FFF2-40B4-BE49-F238E27FC236}">
                <a16:creationId xmlns:a16="http://schemas.microsoft.com/office/drawing/2014/main" id="{8D8BE0DB-4CD7-43DC-B079-A09536566DD2}"/>
              </a:ext>
            </a:extLst>
          </p:cNvPr>
          <p:cNvSpPr txBox="1">
            <a:spLocks/>
          </p:cNvSpPr>
          <p:nvPr/>
        </p:nvSpPr>
        <p:spPr>
          <a:xfrm flipH="1">
            <a:off x="902177" y="4138078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01.2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108" name="Google Shape;173;p32">
            <a:extLst>
              <a:ext uri="{FF2B5EF4-FFF2-40B4-BE49-F238E27FC236}">
                <a16:creationId xmlns:a16="http://schemas.microsoft.com/office/drawing/2014/main" id="{4318D777-0F94-4897-B811-0B56225D8CF7}"/>
              </a:ext>
            </a:extLst>
          </p:cNvPr>
          <p:cNvSpPr txBox="1">
            <a:spLocks/>
          </p:cNvSpPr>
          <p:nvPr/>
        </p:nvSpPr>
        <p:spPr>
          <a:xfrm>
            <a:off x="1705593" y="4067848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Na pagina de apresentação deve conter todos os nossos serviços e apresentar nossa proposta aos possíveis clientes.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09" name="Google Shape;173;p32">
            <a:extLst>
              <a:ext uri="{FF2B5EF4-FFF2-40B4-BE49-F238E27FC236}">
                <a16:creationId xmlns:a16="http://schemas.microsoft.com/office/drawing/2014/main" id="{6C3C7D65-745A-496E-9B27-3734FE8C2048}"/>
              </a:ext>
            </a:extLst>
          </p:cNvPr>
          <p:cNvSpPr txBox="1">
            <a:spLocks/>
          </p:cNvSpPr>
          <p:nvPr/>
        </p:nvSpPr>
        <p:spPr>
          <a:xfrm>
            <a:off x="8000142" y="4081249"/>
            <a:ext cx="758064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10" name="Google Shape;194;p34">
            <a:extLst>
              <a:ext uri="{FF2B5EF4-FFF2-40B4-BE49-F238E27FC236}">
                <a16:creationId xmlns:a16="http://schemas.microsoft.com/office/drawing/2014/main" id="{79AE8E3B-3A7A-4A01-8CBA-6B83C11314F8}"/>
              </a:ext>
            </a:extLst>
          </p:cNvPr>
          <p:cNvSpPr txBox="1">
            <a:spLocks/>
          </p:cNvSpPr>
          <p:nvPr/>
        </p:nvSpPr>
        <p:spPr>
          <a:xfrm flipH="1">
            <a:off x="902177" y="4353724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2</a:t>
            </a:r>
            <a:r>
              <a:rPr lang="pt-BR" sz="13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</a:p>
        </p:txBody>
      </p:sp>
      <p:sp>
        <p:nvSpPr>
          <p:cNvPr id="111" name="Google Shape;173;p32">
            <a:extLst>
              <a:ext uri="{FF2B5EF4-FFF2-40B4-BE49-F238E27FC236}">
                <a16:creationId xmlns:a16="http://schemas.microsoft.com/office/drawing/2014/main" id="{B4C5EE2C-C3CD-447C-B49E-94B1B67767B7}"/>
              </a:ext>
            </a:extLst>
          </p:cNvPr>
          <p:cNvSpPr txBox="1">
            <a:spLocks/>
          </p:cNvSpPr>
          <p:nvPr/>
        </p:nvSpPr>
        <p:spPr>
          <a:xfrm>
            <a:off x="1705593" y="4283494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site deve ter um chat para duvidas ou relatar um problema.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12" name="Google Shape;173;p32">
            <a:extLst>
              <a:ext uri="{FF2B5EF4-FFF2-40B4-BE49-F238E27FC236}">
                <a16:creationId xmlns:a16="http://schemas.microsoft.com/office/drawing/2014/main" id="{F38560DF-BA9E-4E80-80D5-449B6296D602}"/>
              </a:ext>
            </a:extLst>
          </p:cNvPr>
          <p:cNvSpPr txBox="1">
            <a:spLocks/>
          </p:cNvSpPr>
          <p:nvPr/>
        </p:nvSpPr>
        <p:spPr>
          <a:xfrm>
            <a:off x="8000142" y="4296895"/>
            <a:ext cx="665222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Essencial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13" name="Google Shape;173;p32">
            <a:extLst>
              <a:ext uri="{FF2B5EF4-FFF2-40B4-BE49-F238E27FC236}">
                <a16:creationId xmlns:a16="http://schemas.microsoft.com/office/drawing/2014/main" id="{FC452C67-6CB5-4BC5-A727-5A0EB3734F57}"/>
              </a:ext>
            </a:extLst>
          </p:cNvPr>
          <p:cNvSpPr txBox="1">
            <a:spLocks/>
          </p:cNvSpPr>
          <p:nvPr/>
        </p:nvSpPr>
        <p:spPr>
          <a:xfrm>
            <a:off x="1705593" y="4501489"/>
            <a:ext cx="6249198" cy="265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O site terá apenas tela de login. O acesso será dado quando o nosso produto for contratado.</a:t>
            </a:r>
            <a:endParaRPr lang="en-US" sz="6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14" name="Google Shape;173;p32">
            <a:extLst>
              <a:ext uri="{FF2B5EF4-FFF2-40B4-BE49-F238E27FC236}">
                <a16:creationId xmlns:a16="http://schemas.microsoft.com/office/drawing/2014/main" id="{6875A4D0-7FA9-429A-8F81-87E364314776}"/>
              </a:ext>
            </a:extLst>
          </p:cNvPr>
          <p:cNvSpPr txBox="1">
            <a:spLocks/>
          </p:cNvSpPr>
          <p:nvPr/>
        </p:nvSpPr>
        <p:spPr>
          <a:xfrm>
            <a:off x="8000142" y="4514890"/>
            <a:ext cx="758064" cy="221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Importante</a:t>
            </a:r>
            <a:endParaRPr lang="en-US" sz="7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15" name="Google Shape;194;p34">
            <a:extLst>
              <a:ext uri="{FF2B5EF4-FFF2-40B4-BE49-F238E27FC236}">
                <a16:creationId xmlns:a16="http://schemas.microsoft.com/office/drawing/2014/main" id="{A4A7820A-353A-41C0-ADC6-62B5502CA328}"/>
              </a:ext>
            </a:extLst>
          </p:cNvPr>
          <p:cNvSpPr txBox="1">
            <a:spLocks/>
          </p:cNvSpPr>
          <p:nvPr/>
        </p:nvSpPr>
        <p:spPr>
          <a:xfrm flipH="1">
            <a:off x="902177" y="4571344"/>
            <a:ext cx="999052" cy="26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300" b="1" dirty="0">
                <a:solidFill>
                  <a:schemeClr val="accent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3</a:t>
            </a:r>
            <a:endParaRPr lang="pt-BR" sz="1300" b="1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056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ws Agency by Slidesgo">
  <a:themeElements>
    <a:clrScheme name="Simple Light">
      <a:dk1>
        <a:srgbClr val="FFFFFF"/>
      </a:dk1>
      <a:lt1>
        <a:srgbClr val="1C1C1C"/>
      </a:lt1>
      <a:dk2>
        <a:srgbClr val="FFFFFF"/>
      </a:dk2>
      <a:lt2>
        <a:srgbClr val="1C1C1C"/>
      </a:lt2>
      <a:accent1>
        <a:srgbClr val="3EA8E1"/>
      </a:accent1>
      <a:accent2>
        <a:srgbClr val="86D5FF"/>
      </a:accent2>
      <a:accent3>
        <a:srgbClr val="1075AC"/>
      </a:accent3>
      <a:accent4>
        <a:srgbClr val="3EA8E1"/>
      </a:accent4>
      <a:accent5>
        <a:srgbClr val="86D5FF"/>
      </a:accent5>
      <a:accent6>
        <a:srgbClr val="1075A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768</Words>
  <Application>Microsoft Office PowerPoint</Application>
  <PresentationFormat>Apresentação na tela (16:9)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Montserrat SemiBold</vt:lpstr>
      <vt:lpstr>Montserrat ExtraBold</vt:lpstr>
      <vt:lpstr>Arial</vt:lpstr>
      <vt:lpstr>Overpass Light</vt:lpstr>
      <vt:lpstr>News Agency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Agency</dc:title>
  <cp:lastModifiedBy>KAUÊ ANTONIO JERONIMO DOS SANTOS</cp:lastModifiedBy>
  <cp:revision>9</cp:revision>
  <dcterms:modified xsi:type="dcterms:W3CDTF">2021-09-09T20:12:34Z</dcterms:modified>
</cp:coreProperties>
</file>